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50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25" r:id="rId1"/>
  </p:sldMasterIdLst>
  <p:notesMasterIdLst>
    <p:notesMasterId r:id="rId84"/>
  </p:notesMasterIdLst>
  <p:handoutMasterIdLst>
    <p:handoutMasterId r:id="rId85"/>
  </p:handoutMasterIdLst>
  <p:sldIdLst>
    <p:sldId id="5523" r:id="rId2"/>
    <p:sldId id="5214" r:id="rId3"/>
    <p:sldId id="5218" r:id="rId4"/>
    <p:sldId id="5275" r:id="rId5"/>
    <p:sldId id="5277" r:id="rId6"/>
    <p:sldId id="5278" r:id="rId7"/>
    <p:sldId id="5173" r:id="rId8"/>
    <p:sldId id="5279" r:id="rId9"/>
    <p:sldId id="5280" r:id="rId10"/>
    <p:sldId id="5179" r:id="rId11"/>
    <p:sldId id="5284" r:id="rId12"/>
    <p:sldId id="5285" r:id="rId13"/>
    <p:sldId id="5289" r:id="rId14"/>
    <p:sldId id="5282" r:id="rId15"/>
    <p:sldId id="5291" r:id="rId16"/>
    <p:sldId id="5292" r:id="rId17"/>
    <p:sldId id="5344" r:id="rId18"/>
    <p:sldId id="5347" r:id="rId19"/>
    <p:sldId id="5533" r:id="rId20"/>
    <p:sldId id="5353" r:id="rId21"/>
    <p:sldId id="5355" r:id="rId22"/>
    <p:sldId id="5187" r:id="rId23"/>
    <p:sldId id="5358" r:id="rId24"/>
    <p:sldId id="5359" r:id="rId25"/>
    <p:sldId id="5315" r:id="rId26"/>
    <p:sldId id="5365" r:id="rId27"/>
    <p:sldId id="5366" r:id="rId28"/>
    <p:sldId id="5319" r:id="rId29"/>
    <p:sldId id="5185" r:id="rId30"/>
    <p:sldId id="5368" r:id="rId31"/>
    <p:sldId id="5063" r:id="rId32"/>
    <p:sldId id="5323" r:id="rId33"/>
    <p:sldId id="5369" r:id="rId34"/>
    <p:sldId id="5324" r:id="rId35"/>
    <p:sldId id="5325" r:id="rId36"/>
    <p:sldId id="5326" r:id="rId37"/>
    <p:sldId id="5327" r:id="rId38"/>
    <p:sldId id="5328" r:id="rId39"/>
    <p:sldId id="5329" r:id="rId40"/>
    <p:sldId id="5370" r:id="rId41"/>
    <p:sldId id="5371" r:id="rId42"/>
    <p:sldId id="5375" r:id="rId43"/>
    <p:sldId id="5379" r:id="rId44"/>
    <p:sldId id="5190" r:id="rId45"/>
    <p:sldId id="5383" r:id="rId46"/>
    <p:sldId id="5385" r:id="rId47"/>
    <p:sldId id="5530" r:id="rId48"/>
    <p:sldId id="5531" r:id="rId49"/>
    <p:sldId id="5219" r:id="rId50"/>
    <p:sldId id="5220" r:id="rId51"/>
    <p:sldId id="5421" r:id="rId52"/>
    <p:sldId id="5422" r:id="rId53"/>
    <p:sldId id="5428" r:id="rId54"/>
    <p:sldId id="5429" r:id="rId55"/>
    <p:sldId id="5243" r:id="rId56"/>
    <p:sldId id="5244" r:id="rId57"/>
    <p:sldId id="5248" r:id="rId58"/>
    <p:sldId id="5431" r:id="rId59"/>
    <p:sldId id="5432" r:id="rId60"/>
    <p:sldId id="5438" r:id="rId61"/>
    <p:sldId id="5439" r:id="rId62"/>
    <p:sldId id="5454" r:id="rId63"/>
    <p:sldId id="5455" r:id="rId64"/>
    <p:sldId id="5457" r:id="rId65"/>
    <p:sldId id="5458" r:id="rId66"/>
    <p:sldId id="5459" r:id="rId67"/>
    <p:sldId id="5466" r:id="rId68"/>
    <p:sldId id="5472" r:id="rId69"/>
    <p:sldId id="5475" r:id="rId70"/>
    <p:sldId id="5480" r:id="rId71"/>
    <p:sldId id="5481" r:id="rId72"/>
    <p:sldId id="5486" r:id="rId73"/>
    <p:sldId id="5491" r:id="rId74"/>
    <p:sldId id="5495" r:id="rId75"/>
    <p:sldId id="5498" r:id="rId76"/>
    <p:sldId id="5502" r:id="rId77"/>
    <p:sldId id="5503" r:id="rId78"/>
    <p:sldId id="5505" r:id="rId79"/>
    <p:sldId id="5508" r:id="rId80"/>
    <p:sldId id="5511" r:id="rId81"/>
    <p:sldId id="5517" r:id="rId82"/>
    <p:sldId id="5519" r:id="rId83"/>
  </p:sldIdLst>
  <p:sldSz cx="12192000" cy="6858000"/>
  <p:notesSz cx="6797675" cy="9926638"/>
  <p:defaultTextStyle>
    <a:defPPr>
      <a:defRPr lang="ko-KR"/>
    </a:defPPr>
    <a:lvl1pPr algn="l" rtl="0" eaLnBrk="0" fontAlgn="base" hangingPunct="0">
      <a:spcBef>
        <a:spcPct val="0"/>
      </a:spcBef>
      <a:spcAft>
        <a:spcPct val="0"/>
      </a:spcAft>
      <a:defRPr kumimoji="1" sz="1200" b="1" kern="1200">
        <a:solidFill>
          <a:schemeClr val="tx1"/>
        </a:solidFill>
        <a:latin typeface="Arial" panose="020B0604020202020204" pitchFamily="34" charset="0"/>
        <a:ea typeface="돋움" panose="020B0600000101010101" pitchFamily="50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200" b="1" kern="1200">
        <a:solidFill>
          <a:schemeClr val="tx1"/>
        </a:solidFill>
        <a:latin typeface="Arial" panose="020B0604020202020204" pitchFamily="34" charset="0"/>
        <a:ea typeface="돋움" panose="020B0600000101010101" pitchFamily="50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200" b="1" kern="1200">
        <a:solidFill>
          <a:schemeClr val="tx1"/>
        </a:solidFill>
        <a:latin typeface="Arial" panose="020B0604020202020204" pitchFamily="34" charset="0"/>
        <a:ea typeface="돋움" panose="020B0600000101010101" pitchFamily="50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200" b="1" kern="1200">
        <a:solidFill>
          <a:schemeClr val="tx1"/>
        </a:solidFill>
        <a:latin typeface="Arial" panose="020B0604020202020204" pitchFamily="34" charset="0"/>
        <a:ea typeface="돋움" panose="020B0600000101010101" pitchFamily="50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200" b="1" kern="1200">
        <a:solidFill>
          <a:schemeClr val="tx1"/>
        </a:solidFill>
        <a:latin typeface="Arial" panose="020B0604020202020204" pitchFamily="34" charset="0"/>
        <a:ea typeface="돋움" panose="020B0600000101010101" pitchFamily="50" charset="-127"/>
        <a:cs typeface="+mn-cs"/>
      </a:defRPr>
    </a:lvl5pPr>
    <a:lvl6pPr marL="2286000" algn="l" defTabSz="914400" rtl="0" eaLnBrk="1" latinLnBrk="1" hangingPunct="1">
      <a:defRPr kumimoji="1" sz="1200" b="1" kern="1200">
        <a:solidFill>
          <a:schemeClr val="tx1"/>
        </a:solidFill>
        <a:latin typeface="Arial" panose="020B0604020202020204" pitchFamily="34" charset="0"/>
        <a:ea typeface="돋움" panose="020B0600000101010101" pitchFamily="50" charset="-127"/>
        <a:cs typeface="+mn-cs"/>
      </a:defRPr>
    </a:lvl6pPr>
    <a:lvl7pPr marL="2743200" algn="l" defTabSz="914400" rtl="0" eaLnBrk="1" latinLnBrk="1" hangingPunct="1">
      <a:defRPr kumimoji="1" sz="1200" b="1" kern="1200">
        <a:solidFill>
          <a:schemeClr val="tx1"/>
        </a:solidFill>
        <a:latin typeface="Arial" panose="020B0604020202020204" pitchFamily="34" charset="0"/>
        <a:ea typeface="돋움" panose="020B0600000101010101" pitchFamily="50" charset="-127"/>
        <a:cs typeface="+mn-cs"/>
      </a:defRPr>
    </a:lvl7pPr>
    <a:lvl8pPr marL="3200400" algn="l" defTabSz="914400" rtl="0" eaLnBrk="1" latinLnBrk="1" hangingPunct="1">
      <a:defRPr kumimoji="1" sz="1200" b="1" kern="1200">
        <a:solidFill>
          <a:schemeClr val="tx1"/>
        </a:solidFill>
        <a:latin typeface="Arial" panose="020B0604020202020204" pitchFamily="34" charset="0"/>
        <a:ea typeface="돋움" panose="020B0600000101010101" pitchFamily="50" charset="-127"/>
        <a:cs typeface="+mn-cs"/>
      </a:defRPr>
    </a:lvl8pPr>
    <a:lvl9pPr marL="3657600" algn="l" defTabSz="914400" rtl="0" eaLnBrk="1" latinLnBrk="1" hangingPunct="1">
      <a:defRPr kumimoji="1" sz="1200" b="1" kern="1200">
        <a:solidFill>
          <a:schemeClr val="tx1"/>
        </a:solidFill>
        <a:latin typeface="Arial" panose="020B0604020202020204" pitchFamily="34" charset="0"/>
        <a:ea typeface="돋움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2FEF80A-CAAA-4E34-B02B-2FC7955BA954}">
          <p14:sldIdLst>
            <p14:sldId id="5523"/>
          </p14:sldIdLst>
        </p14:section>
        <p14:section name="1" id="{4EF8AD64-33DC-4EEE-83BD-B49B94020130}">
          <p14:sldIdLst>
            <p14:sldId id="5214"/>
          </p14:sldIdLst>
        </p14:section>
        <p14:section name="2" id="{B637C28D-EA0A-4CBD-9DA4-436A9E9FACAA}">
          <p14:sldIdLst>
            <p14:sldId id="5218"/>
            <p14:sldId id="5275"/>
            <p14:sldId id="5277"/>
            <p14:sldId id="5278"/>
            <p14:sldId id="5173"/>
            <p14:sldId id="5279"/>
            <p14:sldId id="5280"/>
            <p14:sldId id="5179"/>
            <p14:sldId id="5284"/>
            <p14:sldId id="5285"/>
            <p14:sldId id="5289"/>
            <p14:sldId id="5282"/>
          </p14:sldIdLst>
        </p14:section>
        <p14:section name="3" id="{329AC297-8BED-41F2-92EF-0FE6DDF34AA4}">
          <p14:sldIdLst>
            <p14:sldId id="5291"/>
            <p14:sldId id="5292"/>
            <p14:sldId id="5344"/>
            <p14:sldId id="5347"/>
            <p14:sldId id="5533"/>
            <p14:sldId id="5353"/>
            <p14:sldId id="5355"/>
            <p14:sldId id="5187"/>
            <p14:sldId id="5358"/>
          </p14:sldIdLst>
        </p14:section>
        <p14:section name="4" id="{D38875EC-19C5-45EE-BD31-15127EF1CA41}">
          <p14:sldIdLst>
            <p14:sldId id="5359"/>
            <p14:sldId id="5315"/>
            <p14:sldId id="5365"/>
            <p14:sldId id="5366"/>
            <p14:sldId id="5319"/>
            <p14:sldId id="5185"/>
            <p14:sldId id="5368"/>
            <p14:sldId id="5063"/>
            <p14:sldId id="5323"/>
            <p14:sldId id="5369"/>
            <p14:sldId id="5324"/>
            <p14:sldId id="5325"/>
            <p14:sldId id="5326"/>
            <p14:sldId id="5327"/>
            <p14:sldId id="5328"/>
            <p14:sldId id="5329"/>
          </p14:sldIdLst>
        </p14:section>
        <p14:section name="5" id="{954DF924-92F5-47B5-8F1F-F2C1785C10CD}">
          <p14:sldIdLst>
            <p14:sldId id="5370"/>
            <p14:sldId id="5371"/>
            <p14:sldId id="5375"/>
            <p14:sldId id="5379"/>
            <p14:sldId id="5190"/>
            <p14:sldId id="5383"/>
            <p14:sldId id="5385"/>
            <p14:sldId id="5530"/>
            <p14:sldId id="5531"/>
          </p14:sldIdLst>
        </p14:section>
        <p14:section name="6" id="{DB97F2C7-7E0D-498A-9D02-EA26EDFF6884}">
          <p14:sldIdLst>
            <p14:sldId id="5219"/>
          </p14:sldIdLst>
        </p14:section>
        <p14:section name="7" id="{5B9C648D-2980-47CF-8168-F3309A5701CF}">
          <p14:sldIdLst>
            <p14:sldId id="5220"/>
          </p14:sldIdLst>
        </p14:section>
        <p14:section name="8" id="{5C7A8408-66B4-4F18-85DA-8BA676F8A148}">
          <p14:sldIdLst>
            <p14:sldId id="5421"/>
            <p14:sldId id="5422"/>
            <p14:sldId id="5428"/>
            <p14:sldId id="5429"/>
            <p14:sldId id="5243"/>
            <p14:sldId id="5244"/>
            <p14:sldId id="5248"/>
          </p14:sldIdLst>
        </p14:section>
        <p14:section name="9" id="{AE608C33-C809-42CE-974C-8BCB6F219EA7}">
          <p14:sldIdLst>
            <p14:sldId id="5431"/>
            <p14:sldId id="5432"/>
            <p14:sldId id="5438"/>
            <p14:sldId id="5439"/>
          </p14:sldIdLst>
        </p14:section>
        <p14:section name="10" id="{F704CFB8-C4FB-4FD4-9AC5-D1DE80E6F514}">
          <p14:sldIdLst>
            <p14:sldId id="5454"/>
            <p14:sldId id="5455"/>
            <p14:sldId id="5457"/>
            <p14:sldId id="5458"/>
            <p14:sldId id="5459"/>
            <p14:sldId id="5466"/>
            <p14:sldId id="5472"/>
            <p14:sldId id="5475"/>
          </p14:sldIdLst>
        </p14:section>
        <p14:section name="11" id="{8B8D55DF-1377-407A-B66E-05499326748D}">
          <p14:sldIdLst>
            <p14:sldId id="5480"/>
            <p14:sldId id="5481"/>
            <p14:sldId id="5486"/>
            <p14:sldId id="5491"/>
            <p14:sldId id="5495"/>
            <p14:sldId id="5498"/>
          </p14:sldIdLst>
        </p14:section>
        <p14:section name="12" id="{F2889CB5-6E2E-4545-9581-CEB0BADE0388}">
          <p14:sldIdLst>
            <p14:sldId id="5502"/>
            <p14:sldId id="5503"/>
            <p14:sldId id="5505"/>
            <p14:sldId id="5508"/>
            <p14:sldId id="5511"/>
            <p14:sldId id="5517"/>
            <p14:sldId id="5519"/>
          </p14:sldIdLst>
        </p14:section>
      </p14:sectionLst>
    </p:ext>
    <p:ext uri="{EFAFB233-063F-42B5-8137-9DF3F51BA10A}">
      <p15:sldGuideLst xmlns:p15="http://schemas.microsoft.com/office/powerpoint/2012/main">
        <p15:guide id="2" pos="7468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8" orient="horz" pos="573" userDrawn="1">
          <p15:clr>
            <a:srgbClr val="A4A3A4"/>
          </p15:clr>
        </p15:guide>
        <p15:guide id="11" pos="212" userDrawn="1">
          <p15:clr>
            <a:srgbClr val="A4A3A4"/>
          </p15:clr>
        </p15:guide>
        <p15:guide id="12" orient="horz" pos="3917" userDrawn="1">
          <p15:clr>
            <a:srgbClr val="A4A3A4"/>
          </p15:clr>
        </p15:guide>
        <p15:guide id="13" orient="horz" pos="52" userDrawn="1">
          <p15:clr>
            <a:srgbClr val="A4A3A4"/>
          </p15:clr>
        </p15:guide>
        <p15:guide id="14" pos="351" userDrawn="1">
          <p15:clr>
            <a:srgbClr val="A4A3A4"/>
          </p15:clr>
        </p15:guide>
        <p15:guide id="15" pos="5755" userDrawn="1">
          <p15:clr>
            <a:srgbClr val="A4A3A4"/>
          </p15:clr>
        </p15:guide>
        <p15:guide id="18" pos="7329" userDrawn="1">
          <p15:clr>
            <a:srgbClr val="A4A3A4"/>
          </p15:clr>
        </p15:guide>
        <p15:guide id="19" pos="3910" userDrawn="1">
          <p15:clr>
            <a:srgbClr val="A4A3A4"/>
          </p15:clr>
        </p15:guide>
        <p15:guide id="20" pos="3770" userDrawn="1">
          <p15:clr>
            <a:srgbClr val="A4A3A4"/>
          </p15:clr>
        </p15:guide>
        <p15:guide id="22" orient="horz" pos="2160" userDrawn="1">
          <p15:clr>
            <a:srgbClr val="A4A3A4"/>
          </p15:clr>
        </p15:guide>
        <p15:guide id="23" pos="7398" userDrawn="1">
          <p15:clr>
            <a:srgbClr val="A4A3A4"/>
          </p15:clr>
        </p15:guide>
        <p15:guide id="24" orient="horz" pos="9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E44A35"/>
    <a:srgbClr val="8C6429"/>
    <a:srgbClr val="CDCDCD"/>
    <a:srgbClr val="F4F4F4"/>
    <a:srgbClr val="E44B2D"/>
    <a:srgbClr val="E24B2C"/>
    <a:srgbClr val="73726D"/>
    <a:srgbClr val="FFFF00"/>
    <a:srgbClr val="D144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EC20E35-A176-4012-BC5E-935CFFF8708E}" styleName="보통 스타일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7883" autoAdjust="0"/>
    <p:restoredTop sz="96737" autoAdjust="0"/>
  </p:normalViewPr>
  <p:slideViewPr>
    <p:cSldViewPr>
      <p:cViewPr>
        <p:scale>
          <a:sx n="125" d="100"/>
          <a:sy n="125" d="100"/>
        </p:scale>
        <p:origin x="270" y="150"/>
      </p:cViewPr>
      <p:guideLst>
        <p:guide pos="7468"/>
        <p:guide pos="3840"/>
        <p:guide orient="horz" pos="573"/>
        <p:guide pos="212"/>
        <p:guide orient="horz" pos="3917"/>
        <p:guide orient="horz" pos="52"/>
        <p:guide pos="351"/>
        <p:guide pos="5755"/>
        <p:guide pos="7329"/>
        <p:guide pos="3910"/>
        <p:guide pos="3770"/>
        <p:guide orient="horz" pos="2160"/>
        <p:guide pos="7398"/>
        <p:guide orient="horz" pos="9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30246"/>
    </p:cViewPr>
  </p:sorterViewPr>
  <p:notesViewPr>
    <p:cSldViewPr>
      <p:cViewPr varScale="1">
        <p:scale>
          <a:sx n="81" d="100"/>
          <a:sy n="81" d="100"/>
        </p:scale>
        <p:origin x="3186" y="96"/>
      </p:cViewPr>
      <p:guideLst>
        <p:guide orient="horz" pos="3127"/>
        <p:guide pos="2141"/>
      </p:guideLst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notesMaster" Target="notesMasters/notesMaster1.xml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../embeddings/oleObject1.bin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3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file:///C:\1.Think%20Tank\0.&#48169;&#49569;&#45824;\&#44368;&#50504;\&#44536;&#47000;&#54532;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Sheet1!$C$3</c:f>
              <c:strCache>
                <c:ptCount val="1"/>
                <c:pt idx="0">
                  <c:v>매출액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6350">
              <a:solidFill>
                <a:srgbClr val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Sheet1!$B$4:$B$8</c:f>
              <c:strCache>
                <c:ptCount val="5"/>
                <c:pt idx="0">
                  <c:v>Y</c:v>
                </c:pt>
                <c:pt idx="1">
                  <c:v>Y+1</c:v>
                </c:pt>
                <c:pt idx="2">
                  <c:v>Y+2</c:v>
                </c:pt>
                <c:pt idx="3">
                  <c:v>Y+3</c:v>
                </c:pt>
                <c:pt idx="4">
                  <c:v>Y+4</c:v>
                </c:pt>
              </c:strCache>
            </c:strRef>
          </c:cat>
          <c:val>
            <c:numRef>
              <c:f>Sheet1!$C$4:$C$8</c:f>
              <c:numCache>
                <c:formatCode>General</c:formatCode>
                <c:ptCount val="5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B0-4AC4-8084-69365425477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35151088"/>
        <c:axId val="435151416"/>
      </c:barChart>
      <c:catAx>
        <c:axId val="435151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35151416"/>
        <c:crosses val="autoZero"/>
        <c:auto val="1"/>
        <c:lblAlgn val="ctr"/>
        <c:lblOffset val="100"/>
        <c:noMultiLvlLbl val="0"/>
      </c:catAx>
      <c:valAx>
        <c:axId val="435151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35151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Sheet1!$C$3</c:f>
              <c:strCache>
                <c:ptCount val="1"/>
                <c:pt idx="0">
                  <c:v>매출액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Sheet1!$B$4:$B$8</c:f>
              <c:strCache>
                <c:ptCount val="5"/>
                <c:pt idx="0">
                  <c:v>Y</c:v>
                </c:pt>
                <c:pt idx="1">
                  <c:v>Y+1</c:v>
                </c:pt>
                <c:pt idx="2">
                  <c:v>Y+2</c:v>
                </c:pt>
                <c:pt idx="3">
                  <c:v>Y+3</c:v>
                </c:pt>
                <c:pt idx="4">
                  <c:v>Y+4</c:v>
                </c:pt>
              </c:strCache>
            </c:strRef>
          </c:cat>
          <c:val>
            <c:numRef>
              <c:f>Sheet1!$C$4:$C$8</c:f>
              <c:numCache>
                <c:formatCode>General</c:formatCode>
                <c:ptCount val="5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59-4CE8-9A7A-CFEC6DE467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5151088"/>
        <c:axId val="435151416"/>
      </c:barChart>
      <c:catAx>
        <c:axId val="435151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35151416"/>
        <c:crosses val="autoZero"/>
        <c:auto val="1"/>
        <c:lblAlgn val="ctr"/>
        <c:lblOffset val="100"/>
        <c:noMultiLvlLbl val="0"/>
      </c:catAx>
      <c:valAx>
        <c:axId val="435151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35151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Sheet1!$C$19</c:f>
              <c:strCache>
                <c:ptCount val="1"/>
                <c:pt idx="0">
                  <c:v>A사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Sheet1!$B$20:$B$24</c:f>
              <c:strCache>
                <c:ptCount val="5"/>
                <c:pt idx="0">
                  <c:v>Y</c:v>
                </c:pt>
                <c:pt idx="1">
                  <c:v>Y+1</c:v>
                </c:pt>
                <c:pt idx="2">
                  <c:v>Y+2</c:v>
                </c:pt>
                <c:pt idx="3">
                  <c:v>Y+3</c:v>
                </c:pt>
                <c:pt idx="4">
                  <c:v>Y+4</c:v>
                </c:pt>
              </c:strCache>
            </c:strRef>
          </c:cat>
          <c:val>
            <c:numRef>
              <c:f>Sheet1!$C$20:$C$24</c:f>
              <c:numCache>
                <c:formatCode>General</c:formatCode>
                <c:ptCount val="5"/>
                <c:pt idx="0">
                  <c:v>6</c:v>
                </c:pt>
                <c:pt idx="1">
                  <c:v>7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56-411D-A313-1B957F5C4FA9}"/>
            </c:ext>
          </c:extLst>
        </c:ser>
        <c:ser>
          <c:idx val="1"/>
          <c:order val="1"/>
          <c:tx>
            <c:strRef>
              <c:f>Sheet1!$D$19</c:f>
              <c:strCache>
                <c:ptCount val="1"/>
                <c:pt idx="0">
                  <c:v>B사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Sheet1!$B$20:$B$24</c:f>
              <c:strCache>
                <c:ptCount val="5"/>
                <c:pt idx="0">
                  <c:v>Y</c:v>
                </c:pt>
                <c:pt idx="1">
                  <c:v>Y+1</c:v>
                </c:pt>
                <c:pt idx="2">
                  <c:v>Y+2</c:v>
                </c:pt>
                <c:pt idx="3">
                  <c:v>Y+3</c:v>
                </c:pt>
                <c:pt idx="4">
                  <c:v>Y+4</c:v>
                </c:pt>
              </c:strCache>
            </c:strRef>
          </c:cat>
          <c:val>
            <c:numRef>
              <c:f>Sheet1!$D$20:$D$24</c:f>
              <c:numCache>
                <c:formatCode>General</c:formatCode>
                <c:ptCount val="5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756-411D-A313-1B957F5C4FA9}"/>
            </c:ext>
          </c:extLst>
        </c:ser>
        <c:ser>
          <c:idx val="2"/>
          <c:order val="2"/>
          <c:tx>
            <c:strRef>
              <c:f>Sheet1!$E$19</c:f>
              <c:strCache>
                <c:ptCount val="1"/>
                <c:pt idx="0">
                  <c:v>C사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Sheet1!$B$20:$B$24</c:f>
              <c:strCache>
                <c:ptCount val="5"/>
                <c:pt idx="0">
                  <c:v>Y</c:v>
                </c:pt>
                <c:pt idx="1">
                  <c:v>Y+1</c:v>
                </c:pt>
                <c:pt idx="2">
                  <c:v>Y+2</c:v>
                </c:pt>
                <c:pt idx="3">
                  <c:v>Y+3</c:v>
                </c:pt>
                <c:pt idx="4">
                  <c:v>Y+4</c:v>
                </c:pt>
              </c:strCache>
            </c:strRef>
          </c:cat>
          <c:val>
            <c:numRef>
              <c:f>Sheet1!$E$20:$E$24</c:f>
              <c:numCache>
                <c:formatCode>General</c:formatCode>
                <c:ptCount val="5"/>
                <c:pt idx="0">
                  <c:v>8</c:v>
                </c:pt>
                <c:pt idx="1">
                  <c:v>9</c:v>
                </c:pt>
                <c:pt idx="2">
                  <c:v>10</c:v>
                </c:pt>
                <c:pt idx="3">
                  <c:v>11</c:v>
                </c:pt>
                <c:pt idx="4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756-411D-A313-1B957F5C4F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40064824"/>
        <c:axId val="340062200"/>
      </c:barChart>
      <c:catAx>
        <c:axId val="340064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40062200"/>
        <c:crosses val="autoZero"/>
        <c:auto val="1"/>
        <c:lblAlgn val="ctr"/>
        <c:lblOffset val="100"/>
        <c:noMultiLvlLbl val="0"/>
      </c:catAx>
      <c:valAx>
        <c:axId val="340062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40064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'[Microsoft PowerPoint의 차트]Sheet1'!$C$36</c:f>
              <c:strCache>
                <c:ptCount val="1"/>
                <c:pt idx="0">
                  <c:v>A사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'[Microsoft PowerPoint의 차트]Sheet1'!$B$37:$B$41</c:f>
              <c:strCache>
                <c:ptCount val="5"/>
                <c:pt idx="0">
                  <c:v>Y</c:v>
                </c:pt>
                <c:pt idx="1">
                  <c:v>Y+1</c:v>
                </c:pt>
                <c:pt idx="2">
                  <c:v>Y+2</c:v>
                </c:pt>
                <c:pt idx="3">
                  <c:v>Y+3</c:v>
                </c:pt>
                <c:pt idx="4">
                  <c:v>Y+4</c:v>
                </c:pt>
              </c:strCache>
            </c:strRef>
          </c:cat>
          <c:val>
            <c:numRef>
              <c:f>'[Microsoft PowerPoint의 차트]Sheet1'!$C$37:$C$41</c:f>
              <c:numCache>
                <c:formatCode>General</c:formatCode>
                <c:ptCount val="5"/>
                <c:pt idx="0">
                  <c:v>5</c:v>
                </c:pt>
                <c:pt idx="1">
                  <c:v>4</c:v>
                </c:pt>
                <c:pt idx="2">
                  <c:v>8</c:v>
                </c:pt>
                <c:pt idx="3">
                  <c:v>8</c:v>
                </c:pt>
                <c:pt idx="4">
                  <c:v>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13-4382-AB71-5BA74478F43B}"/>
            </c:ext>
          </c:extLst>
        </c:ser>
        <c:ser>
          <c:idx val="1"/>
          <c:order val="1"/>
          <c:tx>
            <c:strRef>
              <c:f>'[Microsoft PowerPoint의 차트]Sheet1'!$D$36</c:f>
              <c:strCache>
                <c:ptCount val="1"/>
                <c:pt idx="0">
                  <c:v>B사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'[Microsoft PowerPoint의 차트]Sheet1'!$B$37:$B$41</c:f>
              <c:strCache>
                <c:ptCount val="5"/>
                <c:pt idx="0">
                  <c:v>Y</c:v>
                </c:pt>
                <c:pt idx="1">
                  <c:v>Y+1</c:v>
                </c:pt>
                <c:pt idx="2">
                  <c:v>Y+2</c:v>
                </c:pt>
                <c:pt idx="3">
                  <c:v>Y+3</c:v>
                </c:pt>
                <c:pt idx="4">
                  <c:v>Y+4</c:v>
                </c:pt>
              </c:strCache>
            </c:strRef>
          </c:cat>
          <c:val>
            <c:numRef>
              <c:f>'[Microsoft PowerPoint의 차트]Sheet1'!$D$37:$D$41</c:f>
              <c:numCache>
                <c:formatCode>General</c:formatCode>
                <c:ptCount val="5"/>
                <c:pt idx="0">
                  <c:v>3</c:v>
                </c:pt>
                <c:pt idx="1">
                  <c:v>2</c:v>
                </c:pt>
                <c:pt idx="2">
                  <c:v>3</c:v>
                </c:pt>
                <c:pt idx="3">
                  <c:v>6</c:v>
                </c:pt>
                <c:pt idx="4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913-4382-AB71-5BA74478F43B}"/>
            </c:ext>
          </c:extLst>
        </c:ser>
        <c:ser>
          <c:idx val="2"/>
          <c:order val="2"/>
          <c:tx>
            <c:strRef>
              <c:f>'[Microsoft PowerPoint의 차트]Sheet1'!$E$36</c:f>
              <c:strCache>
                <c:ptCount val="1"/>
                <c:pt idx="0">
                  <c:v>C사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'[Microsoft PowerPoint의 차트]Sheet1'!$B$37:$B$41</c:f>
              <c:strCache>
                <c:ptCount val="5"/>
                <c:pt idx="0">
                  <c:v>Y</c:v>
                </c:pt>
                <c:pt idx="1">
                  <c:v>Y+1</c:v>
                </c:pt>
                <c:pt idx="2">
                  <c:v>Y+2</c:v>
                </c:pt>
                <c:pt idx="3">
                  <c:v>Y+3</c:v>
                </c:pt>
                <c:pt idx="4">
                  <c:v>Y+4</c:v>
                </c:pt>
              </c:strCache>
            </c:strRef>
          </c:cat>
          <c:val>
            <c:numRef>
              <c:f>'[Microsoft PowerPoint의 차트]Sheet1'!$E$37:$E$41</c:f>
              <c:numCache>
                <c:formatCode>General</c:formatCode>
                <c:ptCount val="5"/>
                <c:pt idx="0">
                  <c:v>7</c:v>
                </c:pt>
                <c:pt idx="1">
                  <c:v>6</c:v>
                </c:pt>
                <c:pt idx="2">
                  <c:v>6</c:v>
                </c:pt>
                <c:pt idx="3">
                  <c:v>2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913-4382-AB71-5BA74478F4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9239232"/>
        <c:axId val="179236608"/>
      </c:lineChart>
      <c:catAx>
        <c:axId val="179239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79236608"/>
        <c:crosses val="autoZero"/>
        <c:auto val="1"/>
        <c:lblAlgn val="ctr"/>
        <c:lblOffset val="100"/>
        <c:noMultiLvlLbl val="0"/>
      </c:catAx>
      <c:valAx>
        <c:axId val="179236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79239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Sheet1!$C$51</c:f>
              <c:strCache>
                <c:ptCount val="1"/>
                <c:pt idx="0">
                  <c:v>A팀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Sheet1!$B$52:$B$57</c:f>
              <c:strCache>
                <c:ptCount val="6"/>
                <c:pt idx="0">
                  <c:v>공격력</c:v>
                </c:pt>
                <c:pt idx="1">
                  <c:v>조직력</c:v>
                </c:pt>
                <c:pt idx="2">
                  <c:v>분위기</c:v>
                </c:pt>
                <c:pt idx="3">
                  <c:v>수비</c:v>
                </c:pt>
                <c:pt idx="4">
                  <c:v>선수층</c:v>
                </c:pt>
                <c:pt idx="5">
                  <c:v>체력</c:v>
                </c:pt>
              </c:strCache>
            </c:strRef>
          </c:cat>
          <c:val>
            <c:numRef>
              <c:f>Sheet1!$C$52:$C$57</c:f>
              <c:numCache>
                <c:formatCode>General</c:formatCode>
                <c:ptCount val="6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3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FC8-4A3E-B1F8-EB9162D17FBE}"/>
            </c:ext>
          </c:extLst>
        </c:ser>
        <c:ser>
          <c:idx val="1"/>
          <c:order val="1"/>
          <c:tx>
            <c:strRef>
              <c:f>Sheet1!$D$51</c:f>
              <c:strCache>
                <c:ptCount val="1"/>
                <c:pt idx="0">
                  <c:v>B팀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Sheet1!$B$52:$B$57</c:f>
              <c:strCache>
                <c:ptCount val="6"/>
                <c:pt idx="0">
                  <c:v>공격력</c:v>
                </c:pt>
                <c:pt idx="1">
                  <c:v>조직력</c:v>
                </c:pt>
                <c:pt idx="2">
                  <c:v>분위기</c:v>
                </c:pt>
                <c:pt idx="3">
                  <c:v>수비</c:v>
                </c:pt>
                <c:pt idx="4">
                  <c:v>선수층</c:v>
                </c:pt>
                <c:pt idx="5">
                  <c:v>체력</c:v>
                </c:pt>
              </c:strCache>
            </c:strRef>
          </c:cat>
          <c:val>
            <c:numRef>
              <c:f>Sheet1!$D$52:$D$57</c:f>
              <c:numCache>
                <c:formatCode>General</c:formatCode>
                <c:ptCount val="6"/>
                <c:pt idx="0">
                  <c:v>7</c:v>
                </c:pt>
                <c:pt idx="1">
                  <c:v>7</c:v>
                </c:pt>
                <c:pt idx="2">
                  <c:v>7</c:v>
                </c:pt>
                <c:pt idx="3">
                  <c:v>7</c:v>
                </c:pt>
                <c:pt idx="4">
                  <c:v>7</c:v>
                </c:pt>
                <c:pt idx="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FC8-4A3E-B1F8-EB9162D17F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9940360"/>
        <c:axId val="189935440"/>
      </c:radarChart>
      <c:catAx>
        <c:axId val="189940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89935440"/>
        <c:crosses val="autoZero"/>
        <c:auto val="1"/>
        <c:lblAlgn val="ctr"/>
        <c:lblOffset val="100"/>
        <c:noMultiLvlLbl val="0"/>
      </c:catAx>
      <c:valAx>
        <c:axId val="189935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89940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Sheet1!$C$95</c:f>
              <c:strCache>
                <c:ptCount val="1"/>
                <c:pt idx="0">
                  <c:v>매출액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6BC-4DE1-AE76-43F32C6023F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6BC-4DE1-AE76-43F32C6023F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6BC-4DE1-AE76-43F32C6023F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6BC-4DE1-AE76-43F32C6023F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6BC-4DE1-AE76-43F32C6023F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6BC-4DE1-AE76-43F32C6023F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Sheet1!$B$96:$B$101</c:f>
              <c:strCache>
                <c:ptCount val="6"/>
                <c:pt idx="0">
                  <c:v>A사</c:v>
                </c:pt>
                <c:pt idx="1">
                  <c:v>B사</c:v>
                </c:pt>
                <c:pt idx="2">
                  <c:v>C사</c:v>
                </c:pt>
                <c:pt idx="3">
                  <c:v>D사</c:v>
                </c:pt>
                <c:pt idx="4">
                  <c:v>E사</c:v>
                </c:pt>
                <c:pt idx="5">
                  <c:v>F사</c:v>
                </c:pt>
              </c:strCache>
            </c:strRef>
          </c:cat>
          <c:val>
            <c:numRef>
              <c:f>Sheet1!$C$96:$C$101</c:f>
              <c:numCache>
                <c:formatCode>General</c:formatCode>
                <c:ptCount val="6"/>
                <c:pt idx="0">
                  <c:v>150</c:v>
                </c:pt>
                <c:pt idx="1">
                  <c:v>130</c:v>
                </c:pt>
                <c:pt idx="2">
                  <c:v>120</c:v>
                </c:pt>
                <c:pt idx="3">
                  <c:v>100</c:v>
                </c:pt>
                <c:pt idx="4">
                  <c:v>80</c:v>
                </c:pt>
                <c:pt idx="5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6BC-4DE1-AE76-43F32C6023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Sheet1!$C$112</c:f>
              <c:strCache>
                <c:ptCount val="1"/>
                <c:pt idx="0">
                  <c:v>매출액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Sheet1!$B$113:$B$117</c:f>
              <c:strCache>
                <c:ptCount val="5"/>
                <c:pt idx="0">
                  <c:v>Y</c:v>
                </c:pt>
                <c:pt idx="1">
                  <c:v>Y+1</c:v>
                </c:pt>
                <c:pt idx="2">
                  <c:v>Y+2</c:v>
                </c:pt>
                <c:pt idx="3">
                  <c:v>Y+3</c:v>
                </c:pt>
                <c:pt idx="4">
                  <c:v>Y+4</c:v>
                </c:pt>
              </c:strCache>
            </c:strRef>
          </c:cat>
          <c:val>
            <c:numRef>
              <c:f>Sheet1!$C$113:$C$117</c:f>
              <c:numCache>
                <c:formatCode>General</c:formatCode>
                <c:ptCount val="5"/>
                <c:pt idx="0">
                  <c:v>150</c:v>
                </c:pt>
                <c:pt idx="1">
                  <c:v>130</c:v>
                </c:pt>
                <c:pt idx="2">
                  <c:v>120</c:v>
                </c:pt>
                <c:pt idx="3">
                  <c:v>100</c:v>
                </c:pt>
                <c:pt idx="4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C8-4FD4-9011-877AD8CA56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7693192"/>
        <c:axId val="417693520"/>
      </c:barChart>
      <c:lineChart>
        <c:grouping val="standard"/>
        <c:varyColors val="0"/>
        <c:ser>
          <c:idx val="1"/>
          <c:order val="1"/>
          <c:tx>
            <c:strRef>
              <c:f>Sheet1!$D$112</c:f>
              <c:strCache>
                <c:ptCount val="1"/>
                <c:pt idx="0">
                  <c:v>영업이익 증가율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Sheet1!$B$113:$B$117</c:f>
              <c:strCache>
                <c:ptCount val="5"/>
                <c:pt idx="0">
                  <c:v>Y</c:v>
                </c:pt>
                <c:pt idx="1">
                  <c:v>Y+1</c:v>
                </c:pt>
                <c:pt idx="2">
                  <c:v>Y+2</c:v>
                </c:pt>
                <c:pt idx="3">
                  <c:v>Y+3</c:v>
                </c:pt>
                <c:pt idx="4">
                  <c:v>Y+4</c:v>
                </c:pt>
              </c:strCache>
            </c:strRef>
          </c:cat>
          <c:val>
            <c:numRef>
              <c:f>Sheet1!$D$113:$D$117</c:f>
              <c:numCache>
                <c:formatCode>General</c:formatCode>
                <c:ptCount val="5"/>
                <c:pt idx="0">
                  <c:v>10</c:v>
                </c:pt>
                <c:pt idx="1">
                  <c:v>11</c:v>
                </c:pt>
                <c:pt idx="2">
                  <c:v>13</c:v>
                </c:pt>
                <c:pt idx="3">
                  <c:v>15</c:v>
                </c:pt>
                <c:pt idx="4">
                  <c:v>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5C8-4FD4-9011-877AD8CA56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08593896"/>
        <c:axId val="708608000"/>
      </c:lineChart>
      <c:catAx>
        <c:axId val="417693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17693520"/>
        <c:crosses val="autoZero"/>
        <c:auto val="1"/>
        <c:lblAlgn val="ctr"/>
        <c:lblOffset val="100"/>
        <c:noMultiLvlLbl val="0"/>
      </c:catAx>
      <c:valAx>
        <c:axId val="417693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17693192"/>
        <c:crosses val="autoZero"/>
        <c:crossBetween val="between"/>
      </c:valAx>
      <c:valAx>
        <c:axId val="708608000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708593896"/>
        <c:crosses val="max"/>
        <c:crossBetween val="between"/>
      </c:valAx>
      <c:catAx>
        <c:axId val="708593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0860800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spcBef>
                <a:spcPct val="0"/>
              </a:spcBef>
              <a:defRPr b="0">
                <a:latin typeface="돋움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302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spcBef>
                <a:spcPct val="0"/>
              </a:spcBef>
              <a:defRPr b="0">
                <a:latin typeface="돋움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302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spcBef>
                <a:spcPct val="0"/>
              </a:spcBef>
              <a:defRPr b="0">
                <a:latin typeface="돋움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302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spcBef>
                <a:spcPct val="0"/>
              </a:spcBef>
              <a:defRPr b="0">
                <a:latin typeface="돋움" pitchFamily="50" charset="-127"/>
              </a:defRPr>
            </a:lvl1pPr>
          </a:lstStyle>
          <a:p>
            <a:pPr>
              <a:defRPr/>
            </a:pPr>
            <a:fld id="{1ED31438-7F2C-4FDD-B623-E767C510EB29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373162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spcBef>
                <a:spcPct val="0"/>
              </a:spcBef>
              <a:defRPr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spcBef>
                <a:spcPct val="0"/>
              </a:spcBef>
              <a:defRPr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spcBef>
                <a:spcPct val="0"/>
              </a:spcBef>
              <a:defRPr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spcBef>
                <a:spcPct val="0"/>
              </a:spcBef>
              <a:defRPr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439D7BB4-0703-48FB-AA73-F0151A44DF3D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894826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1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744073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자주 사용하는 단축키 </a:t>
            </a:r>
            <a:r>
              <a:rPr lang="en-US" altLang="ko-KR" dirty="0"/>
              <a:t>⇒ </a:t>
            </a:r>
            <a:r>
              <a:rPr lang="ko-KR" altLang="en-US" dirty="0"/>
              <a:t>①</a:t>
            </a:r>
            <a:r>
              <a:rPr lang="en-US" altLang="ko-KR" dirty="0"/>
              <a:t> [</a:t>
            </a:r>
            <a:r>
              <a:rPr lang="ko-KR" altLang="en-US" dirty="0"/>
              <a:t>복사</a:t>
            </a:r>
            <a:r>
              <a:rPr lang="en-US" altLang="ko-KR" dirty="0"/>
              <a:t>] </a:t>
            </a:r>
            <a:r>
              <a:rPr lang="ko-KR" altLang="en-US" dirty="0"/>
              <a:t>관련 기능</a:t>
            </a:r>
            <a:endParaRPr lang="en-US" altLang="ko-KR" dirty="0"/>
          </a:p>
          <a:p>
            <a:pPr marL="628598" lvl="1" indent="-171450">
              <a:buFont typeface="Arial" panose="020B0604020202020204" pitchFamily="34" charset="0"/>
              <a:buChar char="•"/>
            </a:pPr>
            <a:r>
              <a:rPr lang="ko-KR" altLang="en-US" dirty="0"/>
              <a:t>복사하기</a:t>
            </a:r>
            <a:r>
              <a:rPr lang="en-US" altLang="ko-KR" dirty="0"/>
              <a:t>, </a:t>
            </a:r>
            <a:r>
              <a:rPr lang="ko-KR" altLang="en-US" dirty="0"/>
              <a:t>붙여넣기</a:t>
            </a:r>
            <a:endParaRPr lang="en-US" altLang="ko-KR" dirty="0"/>
          </a:p>
          <a:p>
            <a:pPr marL="628598" lvl="1" indent="-171450">
              <a:buFont typeface="Arial" panose="020B0604020202020204" pitchFamily="34" charset="0"/>
              <a:buChar char="•"/>
            </a:pPr>
            <a:r>
              <a:rPr lang="ko-KR" altLang="en-US" dirty="0"/>
              <a:t>복제하기</a:t>
            </a:r>
            <a:endParaRPr lang="en-US" altLang="ko-KR" dirty="0"/>
          </a:p>
          <a:p>
            <a:pPr marL="628598" lvl="1" indent="-171450">
              <a:buFont typeface="Arial" panose="020B0604020202020204" pitchFamily="34" charset="0"/>
              <a:buChar char="•"/>
            </a:pPr>
            <a:r>
              <a:rPr lang="ko-KR" altLang="en-US" dirty="0"/>
              <a:t>서식 복사하기</a:t>
            </a:r>
            <a:endParaRPr lang="en-US" altLang="ko-KR" dirty="0"/>
          </a:p>
          <a:p>
            <a:pPr marL="628598" lvl="1" indent="-171450">
              <a:buFont typeface="Arial" panose="020B0604020202020204" pitchFamily="34" charset="0"/>
              <a:buChar char="•"/>
            </a:pPr>
            <a:r>
              <a:rPr lang="ko-KR" altLang="en-US" dirty="0"/>
              <a:t>개체 복사 및 수직</a:t>
            </a:r>
            <a:r>
              <a:rPr lang="en-US" altLang="ko-KR" dirty="0"/>
              <a:t>/</a:t>
            </a:r>
            <a:r>
              <a:rPr lang="ko-KR" altLang="en-US" dirty="0"/>
              <a:t>수평 이동</a:t>
            </a:r>
            <a:endParaRPr lang="en-US" altLang="ko-KR" dirty="0"/>
          </a:p>
          <a:p>
            <a:pPr marL="628598" lvl="1" indent="-171450">
              <a:buFont typeface="Arial" panose="020B0604020202020204" pitchFamily="34" charset="0"/>
              <a:buChar char="•"/>
            </a:pPr>
            <a:r>
              <a:rPr lang="ko-KR" altLang="en-US" dirty="0"/>
              <a:t>복제하기 단축키 활용법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10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247963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dirty="0"/>
              <a:t>자주 사용하는 단축키 </a:t>
            </a:r>
            <a:r>
              <a:rPr lang="en-US" altLang="ko-KR" dirty="0"/>
              <a:t>⇒ </a:t>
            </a:r>
            <a:r>
              <a:rPr lang="ko-KR" altLang="en-US" dirty="0"/>
              <a:t>②</a:t>
            </a:r>
            <a:r>
              <a:rPr lang="en-US" altLang="ko-KR" dirty="0"/>
              <a:t> [</a:t>
            </a:r>
            <a:r>
              <a:rPr lang="ko-KR" altLang="en-US" dirty="0"/>
              <a:t>개체</a:t>
            </a:r>
            <a:r>
              <a:rPr lang="en-US" altLang="ko-KR" dirty="0"/>
              <a:t>] </a:t>
            </a:r>
            <a:r>
              <a:rPr lang="ko-KR" altLang="en-US" dirty="0"/>
              <a:t>관련 기능</a:t>
            </a:r>
            <a:endParaRPr lang="en-US" altLang="ko-KR" dirty="0"/>
          </a:p>
          <a:p>
            <a:pPr marL="628598" marR="0" lvl="1" indent="-1714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dirty="0"/>
              <a:t>개체 그룹</a:t>
            </a:r>
            <a:endParaRPr lang="en-US" altLang="ko-KR" dirty="0"/>
          </a:p>
          <a:p>
            <a:pPr marL="628598" marR="0" lvl="1" indent="-1714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dirty="0"/>
              <a:t>개체 그룹 해제</a:t>
            </a:r>
            <a:endParaRPr lang="en-US" altLang="ko-KR" dirty="0"/>
          </a:p>
          <a:p>
            <a:pPr marL="628598" marR="0" lvl="1" indent="-1714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dirty="0"/>
              <a:t>되돌리기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11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402289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자주 사용하는 단축키 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⇒ 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③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 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텍스트 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[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맞춤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]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과 글꼴 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[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크기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] 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조정 관련</a:t>
            </a:r>
            <a:endParaRPr kumimoji="1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  <a:p>
            <a:pPr marL="628598" marR="0" lvl="1" indent="-1714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맞춤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(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오른쪽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, 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가운데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, 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왼쪽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)</a:t>
            </a:r>
          </a:p>
          <a:p>
            <a:pPr marL="628598" marR="0" lvl="1" indent="-1714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글씨 크게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, 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작게</a:t>
            </a:r>
            <a:endParaRPr kumimoji="1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12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5188709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Chapter </a:t>
            </a:r>
            <a:r>
              <a:rPr lang="ko-KR" altLang="en-US" dirty="0"/>
              <a:t>④ 자주 사용하는 </a:t>
            </a:r>
            <a:r>
              <a:rPr lang="en-US" altLang="ko-KR" dirty="0"/>
              <a:t>[</a:t>
            </a:r>
            <a:r>
              <a:rPr lang="ko-KR" altLang="en-US" dirty="0"/>
              <a:t>개체</a:t>
            </a:r>
            <a:r>
              <a:rPr lang="en-US" altLang="ko-KR" dirty="0"/>
              <a:t>] </a:t>
            </a:r>
            <a:r>
              <a:rPr lang="ko-KR" altLang="en-US" dirty="0"/>
              <a:t>준비에 관해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13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103722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3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차시는 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[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글꼴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]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이 보고서에 미치는 영향에 대해서 살펴보고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, 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보고서용으로 어떤 글꼴이 적합한지 살펴봄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15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742368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3</a:t>
            </a:r>
            <a:r>
              <a:rPr lang="ko-KR" altLang="en-US" dirty="0"/>
              <a:t>차시는 총 </a:t>
            </a:r>
            <a:r>
              <a:rPr lang="en-US" altLang="ko-KR" dirty="0"/>
              <a:t>3</a:t>
            </a:r>
            <a:r>
              <a:rPr lang="ko-KR" altLang="en-US" dirty="0"/>
              <a:t>개 </a:t>
            </a:r>
            <a:r>
              <a:rPr lang="en-US" altLang="ko-KR" dirty="0"/>
              <a:t>chapter</a:t>
            </a:r>
            <a:r>
              <a:rPr lang="ko-KR" altLang="en-US" dirty="0"/>
              <a:t>로 구성됨</a:t>
            </a:r>
            <a:endParaRPr lang="en-US" altLang="ko-KR" dirty="0"/>
          </a:p>
          <a:p>
            <a:pPr marL="628598" lvl="1" indent="-171450">
              <a:buFont typeface="Arial" panose="020B0604020202020204" pitchFamily="34" charset="0"/>
              <a:buChar char="•"/>
            </a:pPr>
            <a:r>
              <a:rPr lang="en-US" altLang="ko-KR" dirty="0"/>
              <a:t>Chapter </a:t>
            </a:r>
            <a:r>
              <a:rPr lang="ko-KR" altLang="en-US" dirty="0"/>
              <a:t>①에서는 가독성 높은 </a:t>
            </a:r>
            <a:r>
              <a:rPr lang="en-US" altLang="ko-KR" dirty="0"/>
              <a:t>[</a:t>
            </a:r>
            <a:r>
              <a:rPr lang="ko-KR" altLang="en-US" dirty="0"/>
              <a:t>글꼴</a:t>
            </a:r>
            <a:r>
              <a:rPr lang="en-US" altLang="ko-KR" dirty="0"/>
              <a:t>]</a:t>
            </a:r>
            <a:r>
              <a:rPr lang="ko-KR" altLang="en-US" dirty="0"/>
              <a:t>에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16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736896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Chapter </a:t>
            </a:r>
            <a:r>
              <a:rPr lang="ko-KR" altLang="en-US" dirty="0"/>
              <a:t>②에서는 </a:t>
            </a:r>
            <a:r>
              <a:rPr lang="en-US" altLang="ko-KR" dirty="0"/>
              <a:t>[</a:t>
            </a:r>
            <a:r>
              <a:rPr lang="ko-KR" altLang="en-US" dirty="0"/>
              <a:t>텍스트 정렬</a:t>
            </a:r>
            <a:r>
              <a:rPr lang="en-US" altLang="ko-KR" dirty="0"/>
              <a:t>]</a:t>
            </a:r>
            <a:r>
              <a:rPr lang="ko-KR" altLang="en-US" dirty="0"/>
              <a:t>로 가독성을 높이는 방법에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17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7335957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Chapter </a:t>
            </a:r>
            <a:r>
              <a:rPr lang="ko-KR" altLang="en-US" dirty="0"/>
              <a:t>③에서는 </a:t>
            </a:r>
            <a:r>
              <a:rPr lang="en-US" altLang="ko-KR" dirty="0"/>
              <a:t>[</a:t>
            </a:r>
            <a:r>
              <a:rPr lang="ko-KR" altLang="en-US" dirty="0"/>
              <a:t>텍스트</a:t>
            </a:r>
            <a:r>
              <a:rPr lang="en-US" altLang="ko-KR" dirty="0"/>
              <a:t>] </a:t>
            </a:r>
            <a:r>
              <a:rPr lang="ko-KR" altLang="en-US" dirty="0"/>
              <a:t>편집만으로 가독성을 높이는 방법에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21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7487786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도식화에 필요한 </a:t>
            </a:r>
            <a:r>
              <a:rPr lang="en-US" altLang="ko-KR" dirty="0"/>
              <a:t>[</a:t>
            </a:r>
            <a:r>
              <a:rPr lang="ko-KR" altLang="en-US" dirty="0"/>
              <a:t>도형</a:t>
            </a:r>
            <a:r>
              <a:rPr lang="en-US" altLang="ko-KR" dirty="0"/>
              <a:t>]</a:t>
            </a:r>
            <a:r>
              <a:rPr lang="ko-KR" altLang="en-US" dirty="0"/>
              <a:t>과 </a:t>
            </a:r>
            <a:r>
              <a:rPr lang="en-US" altLang="ko-KR" dirty="0"/>
              <a:t>[</a:t>
            </a:r>
            <a:r>
              <a:rPr lang="ko-KR" altLang="en-US" dirty="0"/>
              <a:t>선</a:t>
            </a:r>
            <a:r>
              <a:rPr lang="en-US" altLang="ko-KR" dirty="0"/>
              <a:t>]</a:t>
            </a:r>
            <a:r>
              <a:rPr lang="ko-KR" altLang="en-US" dirty="0"/>
              <a:t>을 다루는 기술에 대해서 </a:t>
            </a:r>
            <a:r>
              <a:rPr lang="ko-KR" altLang="en-US" dirty="0" err="1"/>
              <a:t>배워봄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24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8311800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총 </a:t>
            </a:r>
            <a:r>
              <a:rPr lang="en-US" altLang="ko-KR" dirty="0"/>
              <a:t>3</a:t>
            </a:r>
            <a:r>
              <a:rPr lang="ko-KR" altLang="en-US" dirty="0"/>
              <a:t>개 </a:t>
            </a:r>
            <a:r>
              <a:rPr lang="en-US" altLang="ko-KR" dirty="0"/>
              <a:t>chapter</a:t>
            </a:r>
            <a:r>
              <a:rPr lang="ko-KR" altLang="en-US" dirty="0"/>
              <a:t>로 구성됨</a:t>
            </a:r>
            <a:endParaRPr lang="en-US" altLang="ko-KR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첫번째로</a:t>
            </a:r>
            <a:r>
              <a:rPr lang="en-US" altLang="ko-KR" dirty="0"/>
              <a:t>… </a:t>
            </a:r>
            <a:r>
              <a:rPr lang="ko-KR" altLang="en-US" dirty="0"/>
              <a:t>내가 그린 </a:t>
            </a:r>
            <a:r>
              <a:rPr lang="en-US" altLang="ko-KR" dirty="0"/>
              <a:t>[</a:t>
            </a:r>
            <a:r>
              <a:rPr lang="ko-KR" altLang="en-US" dirty="0"/>
              <a:t>도형</a:t>
            </a:r>
            <a:r>
              <a:rPr lang="en-US" altLang="ko-KR" dirty="0"/>
              <a:t>]</a:t>
            </a:r>
            <a:r>
              <a:rPr lang="ko-KR" altLang="en-US" dirty="0"/>
              <a:t>이 어색한 이유에 대해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25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432006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2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7242521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두 번째 </a:t>
            </a:r>
            <a:r>
              <a:rPr lang="en-US" altLang="ko-KR" dirty="0"/>
              <a:t>chapter</a:t>
            </a:r>
            <a:r>
              <a:rPr lang="ko-KR" altLang="en-US" dirty="0"/>
              <a:t>에서는 논리적 비주얼의 </a:t>
            </a:r>
            <a:r>
              <a:rPr lang="en-US" altLang="ko-KR" dirty="0"/>
              <a:t>[</a:t>
            </a:r>
            <a:r>
              <a:rPr lang="ko-KR" altLang="en-US" dirty="0"/>
              <a:t>도형</a:t>
            </a:r>
            <a:r>
              <a:rPr lang="en-US" altLang="ko-KR" dirty="0"/>
              <a:t>]</a:t>
            </a:r>
            <a:r>
              <a:rPr lang="ko-KR" altLang="en-US" dirty="0"/>
              <a:t>과 </a:t>
            </a:r>
            <a:r>
              <a:rPr lang="en-US" altLang="ko-KR" dirty="0"/>
              <a:t>[</a:t>
            </a:r>
            <a:r>
              <a:rPr lang="ko-KR" altLang="en-US" dirty="0"/>
              <a:t>선</a:t>
            </a:r>
            <a:r>
              <a:rPr lang="en-US" altLang="ko-KR" dirty="0"/>
              <a:t>] </a:t>
            </a:r>
            <a:r>
              <a:rPr lang="ko-KR" altLang="en-US" dirty="0"/>
              <a:t>모양에 대해서 살펴봄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28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8885137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30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8101886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chapter 3</a:t>
            </a:r>
            <a:r>
              <a:rPr lang="ko-KR" altLang="en-US" dirty="0"/>
              <a:t>에서는 콘텐츠 도식화를 위한 기본 기술인 </a:t>
            </a:r>
            <a:r>
              <a:rPr lang="en-US" altLang="ko-KR" dirty="0"/>
              <a:t>[</a:t>
            </a:r>
            <a:r>
              <a:rPr lang="ko-KR" altLang="en-US" dirty="0"/>
              <a:t>정렬</a:t>
            </a:r>
            <a:r>
              <a:rPr lang="en-US" altLang="ko-KR" dirty="0"/>
              <a:t>]</a:t>
            </a:r>
            <a:r>
              <a:rPr lang="ko-KR" altLang="en-US" dirty="0"/>
              <a:t>과 </a:t>
            </a:r>
            <a:r>
              <a:rPr lang="en-US" altLang="ko-KR" dirty="0"/>
              <a:t>[</a:t>
            </a:r>
            <a:r>
              <a:rPr lang="ko-KR" altLang="en-US" dirty="0"/>
              <a:t>맞춤</a:t>
            </a:r>
            <a:r>
              <a:rPr lang="en-US" altLang="ko-KR" dirty="0"/>
              <a:t>]</a:t>
            </a:r>
            <a:r>
              <a:rPr lang="ko-KR" altLang="en-US" dirty="0"/>
              <a:t>에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32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6902560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[</a:t>
            </a:r>
            <a:r>
              <a:rPr lang="ko-KR" altLang="en-US" dirty="0"/>
              <a:t>표</a:t>
            </a:r>
            <a:r>
              <a:rPr lang="en-US" altLang="ko-KR" dirty="0"/>
              <a:t>]</a:t>
            </a:r>
            <a:r>
              <a:rPr lang="ko-KR" altLang="en-US" dirty="0"/>
              <a:t>를 활용해 보고서를 작성하면 많은 양의 텍스트를 정리하는 데 효과적임</a:t>
            </a:r>
            <a:endParaRPr lang="en-US" altLang="ko-KR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그러나 </a:t>
            </a:r>
            <a:r>
              <a:rPr lang="en-US" altLang="ko-KR" dirty="0"/>
              <a:t>[</a:t>
            </a:r>
            <a:r>
              <a:rPr lang="ko-KR" altLang="en-US" dirty="0"/>
              <a:t>표</a:t>
            </a:r>
            <a:r>
              <a:rPr lang="en-US" altLang="ko-KR" dirty="0"/>
              <a:t>]</a:t>
            </a:r>
            <a:r>
              <a:rPr lang="ko-KR" altLang="en-US" dirty="0"/>
              <a:t>를 잘못 만들면 오히려 가독성이 떨어짐</a:t>
            </a:r>
            <a:endParaRPr lang="en-US" altLang="ko-KR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40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7288387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총 </a:t>
            </a:r>
            <a:r>
              <a:rPr lang="en-US" altLang="ko-KR" dirty="0"/>
              <a:t>3</a:t>
            </a:r>
            <a:r>
              <a:rPr lang="ko-KR" altLang="en-US" dirty="0"/>
              <a:t>개 </a:t>
            </a:r>
            <a:r>
              <a:rPr lang="en-US" altLang="ko-KR" dirty="0"/>
              <a:t>chapter</a:t>
            </a:r>
            <a:r>
              <a:rPr lang="ko-KR" altLang="en-US" dirty="0"/>
              <a:t>로 구성됨</a:t>
            </a:r>
            <a:endParaRPr lang="en-US" altLang="ko-KR" dirty="0"/>
          </a:p>
          <a:p>
            <a:pPr marL="628598" lvl="1" indent="-171450">
              <a:buFont typeface="Arial" panose="020B0604020202020204" pitchFamily="34" charset="0"/>
              <a:buChar char="•"/>
            </a:pPr>
            <a:r>
              <a:rPr lang="ko-KR" altLang="en-US" dirty="0"/>
              <a:t>첫번째로</a:t>
            </a:r>
            <a:r>
              <a:rPr lang="en-US" altLang="ko-KR" dirty="0"/>
              <a:t>… </a:t>
            </a:r>
            <a:r>
              <a:rPr lang="ko-KR" altLang="en-US" dirty="0"/>
              <a:t>표 가독성의 비밀인 </a:t>
            </a:r>
            <a:r>
              <a:rPr lang="en-US" altLang="ko-KR" dirty="0"/>
              <a:t>[</a:t>
            </a:r>
            <a:r>
              <a:rPr lang="ko-KR" altLang="en-US" dirty="0"/>
              <a:t>선</a:t>
            </a:r>
            <a:r>
              <a:rPr lang="en-US" altLang="ko-KR" dirty="0"/>
              <a:t>]</a:t>
            </a:r>
            <a:r>
              <a:rPr lang="ko-KR" altLang="en-US" dirty="0"/>
              <a:t>과 </a:t>
            </a:r>
            <a:r>
              <a:rPr lang="en-US" altLang="ko-KR" dirty="0"/>
              <a:t>[</a:t>
            </a:r>
            <a:r>
              <a:rPr lang="ko-KR" altLang="en-US" dirty="0"/>
              <a:t>색</a:t>
            </a:r>
            <a:r>
              <a:rPr lang="en-US" altLang="ko-KR" dirty="0"/>
              <a:t>] </a:t>
            </a:r>
            <a:r>
              <a:rPr lang="ko-KR" altLang="en-US" dirty="0"/>
              <a:t>편집에 대해 살펴봄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41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7496821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두 번째 </a:t>
            </a:r>
            <a:r>
              <a:rPr lang="en-US" altLang="ko-KR" dirty="0"/>
              <a:t>Chapter</a:t>
            </a:r>
            <a:r>
              <a:rPr lang="ko-KR" altLang="en-US" dirty="0"/>
              <a:t>에서는 </a:t>
            </a:r>
            <a:r>
              <a:rPr lang="en-US" altLang="ko-KR" dirty="0"/>
              <a:t>[</a:t>
            </a:r>
            <a:r>
              <a:rPr lang="ko-KR" altLang="en-US" dirty="0"/>
              <a:t>표</a:t>
            </a:r>
            <a:r>
              <a:rPr lang="en-US" altLang="ko-KR" dirty="0"/>
              <a:t>] </a:t>
            </a:r>
            <a:r>
              <a:rPr lang="ko-KR" altLang="en-US" dirty="0"/>
              <a:t>편집 속도를 높이기 위해 표가 갖고 있는 속성에 대해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43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4606712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세번째 </a:t>
            </a:r>
            <a:r>
              <a:rPr lang="en-US" altLang="ko-KR" dirty="0"/>
              <a:t>Chapter</a:t>
            </a:r>
            <a:r>
              <a:rPr lang="ko-KR" altLang="en-US" dirty="0"/>
              <a:t>에서는 표를 활용해 텍스트 형 콘텐츠를 </a:t>
            </a:r>
            <a:r>
              <a:rPr lang="ko-KR" altLang="en-US" dirty="0" err="1"/>
              <a:t>도식화하는</a:t>
            </a:r>
            <a:r>
              <a:rPr lang="ko-KR" altLang="en-US" dirty="0"/>
              <a:t> 방법을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45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8038830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7</a:t>
            </a:r>
            <a:r>
              <a:rPr lang="ko-KR" altLang="en-US" dirty="0"/>
              <a:t>차시는 보고서 형태에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50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931553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8~9</a:t>
            </a:r>
            <a:r>
              <a:rPr lang="ko-KR" altLang="en-US" dirty="0"/>
              <a:t>차시는 가독성 높은 보고서의 비밀에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51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3019410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총 </a:t>
            </a:r>
            <a:r>
              <a:rPr lang="en-US" altLang="ko-KR" dirty="0"/>
              <a:t>2</a:t>
            </a:r>
            <a:r>
              <a:rPr lang="ko-KR" altLang="en-US" dirty="0"/>
              <a:t>개 </a:t>
            </a:r>
            <a:r>
              <a:rPr lang="en-US" altLang="ko-KR" dirty="0"/>
              <a:t>chapter</a:t>
            </a:r>
            <a:r>
              <a:rPr lang="ko-KR" altLang="en-US" dirty="0"/>
              <a:t>로 구성됨</a:t>
            </a:r>
            <a:endParaRPr lang="en-US" altLang="ko-KR" dirty="0"/>
          </a:p>
          <a:p>
            <a:pPr marL="628598" lvl="1" indent="-171450">
              <a:buFont typeface="Arial" panose="020B0604020202020204" pitchFamily="34" charset="0"/>
              <a:buChar char="•"/>
            </a:pPr>
            <a:r>
              <a:rPr lang="ko-KR" altLang="en-US" dirty="0"/>
              <a:t>첫번째로</a:t>
            </a:r>
            <a:r>
              <a:rPr lang="en-US" altLang="ko-KR" dirty="0"/>
              <a:t>… </a:t>
            </a:r>
            <a:r>
              <a:rPr lang="ko-KR" altLang="en-US" dirty="0"/>
              <a:t>메시지로 보고서를 이끄는 방법에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52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36889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2</a:t>
            </a:r>
            <a:r>
              <a:rPr lang="ko-KR" altLang="en-US" dirty="0"/>
              <a:t>차시는 보고서 작성 시간을 단축하는 노하우에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3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844077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실전에서 자주 등장하는 </a:t>
            </a:r>
            <a:r>
              <a:rPr lang="en-US" altLang="ko-KR" dirty="0"/>
              <a:t>[</a:t>
            </a:r>
            <a:r>
              <a:rPr lang="ko-KR" altLang="en-US" dirty="0"/>
              <a:t>분할패턴</a:t>
            </a:r>
            <a:r>
              <a:rPr lang="en-US" altLang="ko-KR" dirty="0"/>
              <a:t>]</a:t>
            </a:r>
            <a:r>
              <a:rPr lang="ko-KR" altLang="en-US" dirty="0"/>
              <a:t>을 템플릿으로 제작해보기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53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75057785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398" lvl="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Chapter </a:t>
            </a:r>
            <a:r>
              <a:rPr lang="ko-KR" altLang="en-US" dirty="0"/>
              <a:t>②는 키워드로 보고서를 이끄는 방법에 대해서 실습을 통해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54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51540315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글머리 기호를 활용해 요약 정리 </a:t>
            </a:r>
            <a:r>
              <a:rPr lang="en-US" altLang="ko-KR" dirty="0"/>
              <a:t>⇒ </a:t>
            </a:r>
            <a:r>
              <a:rPr lang="ko-KR" altLang="en-US" dirty="0"/>
              <a:t>핵심 키워드를 도형을 활용해 정리해 봄</a:t>
            </a:r>
            <a:endParaRPr lang="en-US" altLang="ko-KR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핵심 키워드 개수와 분량을 고려해 </a:t>
            </a:r>
            <a:r>
              <a:rPr lang="en-US" altLang="ko-KR" dirty="0"/>
              <a:t>[</a:t>
            </a:r>
            <a:r>
              <a:rPr lang="ko-KR" altLang="en-US" dirty="0"/>
              <a:t>가로</a:t>
            </a:r>
            <a:r>
              <a:rPr lang="en-US" altLang="ko-KR" dirty="0"/>
              <a:t> </a:t>
            </a:r>
            <a:r>
              <a:rPr lang="ko-KR" altLang="en-US" dirty="0"/>
              <a:t>분할</a:t>
            </a:r>
            <a:r>
              <a:rPr lang="en-US" altLang="ko-KR" dirty="0"/>
              <a:t>]</a:t>
            </a:r>
            <a:r>
              <a:rPr lang="ko-KR" altLang="en-US" dirty="0"/>
              <a:t>과 </a:t>
            </a:r>
            <a:r>
              <a:rPr lang="en-US" altLang="ko-KR" dirty="0"/>
              <a:t>[</a:t>
            </a:r>
            <a:r>
              <a:rPr lang="ko-KR" altLang="en-US" dirty="0"/>
              <a:t>세로 분할</a:t>
            </a:r>
            <a:r>
              <a:rPr lang="en-US" altLang="ko-KR" dirty="0"/>
              <a:t>]</a:t>
            </a:r>
            <a:r>
              <a:rPr lang="ko-KR" altLang="en-US" dirty="0"/>
              <a:t>을 생각해 볼 수 있음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55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5366424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도형을 활용해 핵심 키워드를 정리하면</a:t>
            </a:r>
            <a:r>
              <a:rPr lang="en-US" altLang="ko-KR" dirty="0"/>
              <a:t> </a:t>
            </a:r>
            <a:r>
              <a:rPr lang="ko-KR" altLang="en-US" dirty="0"/>
              <a:t>다양한 기호를 활용해 여러가지 스토리를 표현하기 용이함</a:t>
            </a:r>
            <a:br>
              <a:rPr lang="en-US" altLang="ko-KR" dirty="0"/>
            </a:br>
            <a:r>
              <a:rPr lang="en-US" altLang="ko-KR" dirty="0"/>
              <a:t>(</a:t>
            </a:r>
            <a:r>
              <a:rPr lang="ko-KR" altLang="en-US" dirty="0"/>
              <a:t>이는 </a:t>
            </a:r>
            <a:r>
              <a:rPr lang="en-US" altLang="ko-KR" dirty="0"/>
              <a:t>9</a:t>
            </a:r>
            <a:r>
              <a:rPr lang="ko-KR" altLang="en-US" dirty="0"/>
              <a:t>차시에서 더욱 세부적으로 다룰 것 임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56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9131365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4</a:t>
            </a:r>
            <a:r>
              <a:rPr lang="ko-KR" altLang="en-US" dirty="0"/>
              <a:t>단 </a:t>
            </a:r>
            <a:r>
              <a:rPr lang="en-US" altLang="ko-KR" dirty="0"/>
              <a:t>+</a:t>
            </a:r>
            <a:r>
              <a:rPr lang="ko-KR" altLang="en-US" dirty="0"/>
              <a:t>분할을 사용해서 정리해 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57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93622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8</a:t>
            </a:r>
            <a:r>
              <a:rPr lang="ko-KR" altLang="en-US" dirty="0" err="1"/>
              <a:t>차시에</a:t>
            </a:r>
            <a:r>
              <a:rPr lang="ko-KR" altLang="en-US" dirty="0"/>
              <a:t> 이어서 </a:t>
            </a:r>
            <a:r>
              <a:rPr lang="en-US" altLang="ko-KR" dirty="0"/>
              <a:t>9</a:t>
            </a:r>
            <a:r>
              <a:rPr lang="ko-KR" altLang="en-US" dirty="0"/>
              <a:t>차시는 가독성 높은 보고서의 비밀에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58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5012531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총 </a:t>
            </a:r>
            <a:r>
              <a:rPr lang="en-US" altLang="ko-KR" dirty="0"/>
              <a:t>3</a:t>
            </a:r>
            <a:r>
              <a:rPr lang="ko-KR" altLang="en-US" dirty="0"/>
              <a:t>개 </a:t>
            </a:r>
            <a:r>
              <a:rPr lang="en-US" altLang="ko-KR" dirty="0"/>
              <a:t>chapter</a:t>
            </a:r>
            <a:r>
              <a:rPr lang="ko-KR" altLang="en-US" dirty="0"/>
              <a:t>로 구성됨</a:t>
            </a:r>
            <a:endParaRPr lang="en-US" altLang="ko-KR" dirty="0"/>
          </a:p>
          <a:p>
            <a:pPr marL="628598" lvl="1" indent="-171450">
              <a:buFont typeface="Arial" panose="020B0604020202020204" pitchFamily="34" charset="0"/>
              <a:buChar char="•"/>
            </a:pPr>
            <a:r>
              <a:rPr lang="ko-KR" altLang="en-US" dirty="0"/>
              <a:t>첫번째로</a:t>
            </a:r>
            <a:r>
              <a:rPr lang="en-US" altLang="ko-KR" dirty="0"/>
              <a:t>… </a:t>
            </a:r>
            <a:r>
              <a:rPr lang="ko-KR" altLang="en-US" dirty="0"/>
              <a:t>실전에서 자주 등장하는 </a:t>
            </a:r>
            <a:r>
              <a:rPr lang="en-US" altLang="ko-KR" dirty="0"/>
              <a:t>[</a:t>
            </a:r>
            <a:r>
              <a:rPr lang="ko-KR" altLang="en-US" dirty="0"/>
              <a:t>연결</a:t>
            </a:r>
            <a:r>
              <a:rPr lang="en-US" altLang="ko-KR" dirty="0"/>
              <a:t>] </a:t>
            </a:r>
            <a:r>
              <a:rPr lang="ko-KR" altLang="en-US" dirty="0"/>
              <a:t>패턴에 대해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59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74968216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도형 편집 효율성을 높이는</a:t>
            </a:r>
            <a:r>
              <a:rPr lang="en-US" altLang="ko-KR" dirty="0"/>
              <a:t>…</a:t>
            </a:r>
            <a:r>
              <a:rPr lang="ko-KR" altLang="en-US" dirty="0"/>
              <a:t> 꼭 기억해야 할 단축 및 기능키에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60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93833339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도형 편집 효율성을 높이는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…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 꼭 기억해야 할 단축 및 기능키에 대해서 살펴봄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61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1584256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10</a:t>
            </a:r>
            <a:r>
              <a:rPr lang="ko-KR" altLang="en-US" dirty="0"/>
              <a:t>차시는 보고서 시각화를 돕는 소스에 대해서 살펴봄</a:t>
            </a:r>
            <a:endParaRPr lang="en-US" altLang="ko-KR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62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728838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2</a:t>
            </a:r>
            <a:r>
              <a:rPr lang="ko-KR" altLang="en-US" dirty="0"/>
              <a:t>차시는 총 </a:t>
            </a:r>
            <a:r>
              <a:rPr lang="en-US" altLang="ko-KR" dirty="0"/>
              <a:t>4</a:t>
            </a:r>
            <a:r>
              <a:rPr lang="ko-KR" altLang="en-US" dirty="0"/>
              <a:t>개 </a:t>
            </a:r>
            <a:r>
              <a:rPr lang="en-US" altLang="ko-KR" dirty="0"/>
              <a:t>chapter</a:t>
            </a:r>
            <a:r>
              <a:rPr lang="ko-KR" altLang="en-US" dirty="0"/>
              <a:t>로 구성됨</a:t>
            </a:r>
            <a:endParaRPr lang="en-US" altLang="ko-KR" dirty="0"/>
          </a:p>
          <a:p>
            <a:pPr marL="628598" lvl="1" indent="-171450">
              <a:buFont typeface="Arial" panose="020B0604020202020204" pitchFamily="34" charset="0"/>
              <a:buChar char="•"/>
            </a:pPr>
            <a:r>
              <a:rPr lang="en-US" altLang="ko-KR" dirty="0"/>
              <a:t>Chapter </a:t>
            </a:r>
            <a:r>
              <a:rPr lang="ko-KR" altLang="en-US" dirty="0"/>
              <a:t>①에서는 문서 작성</a:t>
            </a:r>
            <a:r>
              <a:rPr lang="en-US" altLang="ko-KR" dirty="0"/>
              <a:t>/</a:t>
            </a:r>
            <a:r>
              <a:rPr lang="ko-KR" altLang="en-US" dirty="0"/>
              <a:t>편집 도구인 파워포인트의 특성에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4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02799067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총 </a:t>
            </a:r>
            <a:r>
              <a:rPr lang="en-US" altLang="ko-KR" dirty="0"/>
              <a:t>2</a:t>
            </a:r>
            <a:r>
              <a:rPr lang="ko-KR" altLang="en-US" dirty="0"/>
              <a:t>개 </a:t>
            </a:r>
            <a:r>
              <a:rPr lang="en-US" altLang="ko-KR" dirty="0"/>
              <a:t>chapter</a:t>
            </a:r>
            <a:r>
              <a:rPr lang="ko-KR" altLang="en-US" dirty="0"/>
              <a:t>로 구성됨</a:t>
            </a:r>
            <a:endParaRPr lang="en-US" altLang="ko-KR" dirty="0"/>
          </a:p>
          <a:p>
            <a:pPr marL="628598" lvl="1" indent="-171450">
              <a:buFont typeface="Arial" panose="020B0604020202020204" pitchFamily="34" charset="0"/>
              <a:buChar char="•"/>
            </a:pPr>
            <a:r>
              <a:rPr lang="ko-KR" altLang="en-US" dirty="0"/>
              <a:t>첫번째로</a:t>
            </a:r>
            <a:r>
              <a:rPr lang="en-US" altLang="ko-KR" dirty="0"/>
              <a:t>… </a:t>
            </a:r>
            <a:r>
              <a:rPr lang="ko-KR" altLang="en-US" dirty="0"/>
              <a:t>사진</a:t>
            </a:r>
            <a:r>
              <a:rPr lang="en-US" altLang="ko-KR" dirty="0"/>
              <a:t>(</a:t>
            </a:r>
            <a:r>
              <a:rPr lang="ko-KR" altLang="en-US" dirty="0"/>
              <a:t>이미지</a:t>
            </a:r>
            <a:r>
              <a:rPr lang="en-US" altLang="ko-KR" dirty="0"/>
              <a:t>) </a:t>
            </a:r>
            <a:r>
              <a:rPr lang="ko-KR" altLang="en-US" dirty="0"/>
              <a:t>다루는 방법에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63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7496821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일반적으로 사진 위에 텍스트를 넣으면 </a:t>
            </a:r>
            <a:r>
              <a:rPr lang="ko-KR" altLang="en-US" dirty="0" err="1"/>
              <a:t>뒷</a:t>
            </a:r>
            <a:r>
              <a:rPr lang="ko-KR" altLang="en-US" dirty="0"/>
              <a:t> 배경 색상 때문에 텍스트가 잘 보이지 않음</a:t>
            </a:r>
            <a:endParaRPr lang="en-US" altLang="ko-KR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불투명 도형에 텍스트를 입력하면 가독성이 높아짐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64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3289866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문서 표지나 간지 등에서 전면에 사진을 활용할 때도 사진 위에 불투명 도형을 그려 넣고 텍스트를 입력하면 가독성이 높아짐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65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0513689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사진과 불투명 도형을 활용해 표지와 본문 슬라이드 마스터를 제작해 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66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151347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다양한 이미지를 제공하는 사이트를 추천함</a:t>
            </a:r>
            <a:endParaRPr lang="en-US" altLang="ko-KR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다만</a:t>
            </a:r>
            <a:r>
              <a:rPr lang="en-US" altLang="ko-KR" dirty="0"/>
              <a:t>, </a:t>
            </a:r>
            <a:r>
              <a:rPr lang="ko-KR" altLang="en-US" dirty="0"/>
              <a:t>저작권을 필히 확인하고 사용해야 함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67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4915871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Chapter</a:t>
            </a:r>
            <a:r>
              <a:rPr lang="ko-KR" altLang="en-US" dirty="0"/>
              <a:t>②에서는 </a:t>
            </a:r>
            <a:r>
              <a:rPr lang="en-US" altLang="ko-KR" dirty="0"/>
              <a:t>[</a:t>
            </a:r>
            <a:r>
              <a:rPr lang="ko-KR" altLang="en-US" dirty="0" err="1"/>
              <a:t>픽토그램</a:t>
            </a:r>
            <a:r>
              <a:rPr lang="en-US" altLang="ko-KR" dirty="0"/>
              <a:t>]</a:t>
            </a:r>
            <a:r>
              <a:rPr lang="ko-KR" altLang="en-US" dirty="0"/>
              <a:t>에 대해서 살펴봄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68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95667602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평소에 자주 사용하는 </a:t>
            </a:r>
            <a:r>
              <a:rPr lang="ko-KR" altLang="en-US" dirty="0" err="1"/>
              <a:t>픽토그램을</a:t>
            </a:r>
            <a:r>
              <a:rPr lang="ko-KR" altLang="en-US" dirty="0"/>
              <a:t> 검색해서 다운로드 </a:t>
            </a:r>
            <a:r>
              <a:rPr lang="ko-KR" altLang="en-US" dirty="0" err="1"/>
              <a:t>받아놓는</a:t>
            </a:r>
            <a:r>
              <a:rPr lang="ko-KR" altLang="en-US" dirty="0"/>
              <a:t> 것이 필요함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69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59570345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11~12</a:t>
            </a:r>
            <a:r>
              <a:rPr lang="ko-KR" altLang="en-US" dirty="0"/>
              <a:t>차시에서는 가독성 높은 그래프 만들고 실전에서 활용하는 방법에서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70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8440776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Chapter </a:t>
            </a:r>
            <a:r>
              <a:rPr lang="ko-KR" altLang="en-US" dirty="0"/>
              <a:t>①에서는 </a:t>
            </a:r>
            <a:r>
              <a:rPr lang="en-US" altLang="ko-KR" dirty="0"/>
              <a:t>[</a:t>
            </a:r>
            <a:r>
              <a:rPr lang="ko-KR" altLang="en-US" dirty="0"/>
              <a:t>막대</a:t>
            </a:r>
            <a:r>
              <a:rPr lang="en-US" altLang="ko-KR" dirty="0"/>
              <a:t>] </a:t>
            </a:r>
            <a:r>
              <a:rPr lang="ko-KR" altLang="en-US" dirty="0"/>
              <a:t>그래프에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71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8612767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[</a:t>
            </a:r>
            <a:r>
              <a:rPr lang="ko-KR" altLang="en-US" dirty="0">
                <a:solidFill>
                  <a:schemeClr val="bg2"/>
                </a:solidFill>
                <a:cs typeface="Arial Unicode MS"/>
              </a:rPr>
              <a:t>막대</a:t>
            </a: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] </a:t>
            </a:r>
            <a:r>
              <a:rPr lang="ko-KR" altLang="en-US" dirty="0">
                <a:cs typeface="Arial Unicode MS"/>
              </a:rPr>
              <a:t>그래프 </a:t>
            </a:r>
            <a:r>
              <a:rPr lang="en-US" altLang="ko-KR" dirty="0">
                <a:cs typeface="Arial Unicode MS"/>
              </a:rPr>
              <a:t>⇒ </a:t>
            </a:r>
            <a:r>
              <a:rPr lang="ko-KR" altLang="en-US" dirty="0">
                <a:cs typeface="Arial Unicode MS"/>
              </a:rPr>
              <a:t>핵심 정보만 남기고 최대한 심플하게 표현함</a:t>
            </a:r>
            <a:endParaRPr lang="ko-KR" altLang="en-US" b="0" kern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72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378560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PPT 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도구의 특징을 알아야 제대로 사용할 수 있음</a:t>
            </a:r>
            <a:endParaRPr kumimoji="1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  <a:p>
            <a:pPr marL="171450" marR="0" lvl="0" indent="-1714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첫째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, 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개체 중심으로 입력과 편집을 해야 함 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⇒ 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그렇기에 편집을 하려는 개체를 지정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(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클릭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)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+mn-cs"/>
              </a:rPr>
              <a:t>하고 옵션을 적용해야 함</a:t>
            </a:r>
            <a:endParaRPr kumimoji="1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  <a:cs typeface="+mn-cs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5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89700050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[</a:t>
            </a:r>
            <a:r>
              <a:rPr lang="ko-KR" altLang="en-US" dirty="0">
                <a:solidFill>
                  <a:schemeClr val="bg2"/>
                </a:solidFill>
                <a:cs typeface="Arial Unicode MS"/>
              </a:rPr>
              <a:t>누적 막대</a:t>
            </a: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] </a:t>
            </a:r>
            <a:r>
              <a:rPr lang="ko-KR" altLang="en-US" dirty="0">
                <a:cs typeface="Arial Unicode MS"/>
              </a:rPr>
              <a:t>그래프 </a:t>
            </a:r>
            <a:r>
              <a:rPr lang="en-US" altLang="ko-KR" dirty="0">
                <a:cs typeface="Arial Unicode MS"/>
              </a:rPr>
              <a:t>⇒ </a:t>
            </a:r>
            <a:r>
              <a:rPr lang="ko-KR" altLang="en-US" dirty="0">
                <a:cs typeface="Arial Unicode MS"/>
              </a:rPr>
              <a:t>계열선을 활용해 가독성을 </a:t>
            </a:r>
            <a:r>
              <a:rPr lang="ko-KR" altLang="en-US" dirty="0" err="1">
                <a:cs typeface="Arial Unicode MS"/>
              </a:rPr>
              <a:t>높여봄</a:t>
            </a:r>
            <a:endParaRPr lang="ko-KR" altLang="en-US" b="0" kern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73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07582002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Chapter </a:t>
            </a:r>
            <a:r>
              <a:rPr lang="ko-KR" altLang="en-US" dirty="0"/>
              <a:t>②에서는 </a:t>
            </a:r>
            <a:r>
              <a:rPr lang="en-US" altLang="ko-KR" dirty="0"/>
              <a:t>[</a:t>
            </a:r>
            <a:r>
              <a:rPr lang="ko-KR" altLang="en-US" dirty="0"/>
              <a:t>선</a:t>
            </a:r>
            <a:r>
              <a:rPr lang="en-US" altLang="ko-KR" dirty="0"/>
              <a:t>] </a:t>
            </a:r>
            <a:r>
              <a:rPr lang="ko-KR" altLang="en-US" dirty="0"/>
              <a:t>그래프에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74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56819978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[</a:t>
            </a:r>
            <a:r>
              <a:rPr lang="ko-KR" altLang="en-US" dirty="0">
                <a:solidFill>
                  <a:schemeClr val="bg2"/>
                </a:solidFill>
                <a:cs typeface="Arial Unicode MS"/>
              </a:rPr>
              <a:t>선</a:t>
            </a: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] </a:t>
            </a:r>
            <a:r>
              <a:rPr lang="ko-KR" altLang="en-US" dirty="0">
                <a:solidFill>
                  <a:schemeClr val="bg2"/>
                </a:solidFill>
                <a:cs typeface="Arial Unicode MS"/>
              </a:rPr>
              <a:t>그래프 </a:t>
            </a: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⇒ </a:t>
            </a:r>
            <a:r>
              <a:rPr lang="ko-KR" altLang="en-US" dirty="0">
                <a:solidFill>
                  <a:schemeClr val="bg2"/>
                </a:solidFill>
                <a:cs typeface="Arial Unicode MS"/>
              </a:rPr>
              <a:t>표식 옵션을 조절해서 가독성을 높임</a:t>
            </a:r>
            <a:endParaRPr lang="ko-KR" altLang="en-US" b="0" kern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75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2304762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11</a:t>
            </a:r>
            <a:r>
              <a:rPr lang="ko-KR" altLang="en-US" dirty="0" err="1"/>
              <a:t>차시에</a:t>
            </a:r>
            <a:r>
              <a:rPr lang="ko-KR" altLang="en-US" dirty="0"/>
              <a:t> 이어서 </a:t>
            </a:r>
            <a:r>
              <a:rPr lang="en-US" altLang="ko-KR" dirty="0"/>
              <a:t>12</a:t>
            </a:r>
            <a:r>
              <a:rPr lang="ko-KR" altLang="en-US" dirty="0"/>
              <a:t>차시에서도 가독성 높은 그래프 만들고 실전에서 활용하는 방법에서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76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8440776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12</a:t>
            </a:r>
            <a:r>
              <a:rPr lang="ko-KR" altLang="en-US" dirty="0"/>
              <a:t>차시는 총 </a:t>
            </a:r>
            <a:r>
              <a:rPr lang="en-US" altLang="ko-KR" dirty="0"/>
              <a:t>3</a:t>
            </a:r>
            <a:r>
              <a:rPr lang="ko-KR" altLang="en-US" dirty="0"/>
              <a:t>개 </a:t>
            </a:r>
            <a:r>
              <a:rPr lang="en-US" altLang="ko-KR" dirty="0"/>
              <a:t>chapter</a:t>
            </a:r>
            <a:r>
              <a:rPr lang="ko-KR" altLang="en-US" dirty="0"/>
              <a:t>로 구성됨</a:t>
            </a:r>
            <a:endParaRPr lang="en-US" altLang="ko-KR" dirty="0"/>
          </a:p>
          <a:p>
            <a:pPr marL="628598" lvl="1" indent="-171450">
              <a:buFont typeface="Arial" panose="020B0604020202020204" pitchFamily="34" charset="0"/>
              <a:buChar char="•"/>
            </a:pPr>
            <a:r>
              <a:rPr lang="en-US" altLang="ko-KR" dirty="0"/>
              <a:t>Chapter </a:t>
            </a:r>
            <a:r>
              <a:rPr lang="ko-KR" altLang="en-US" dirty="0"/>
              <a:t>①에서는 </a:t>
            </a:r>
            <a:r>
              <a:rPr lang="en-US" altLang="ko-KR" dirty="0"/>
              <a:t>[</a:t>
            </a:r>
            <a:r>
              <a:rPr lang="ko-KR" altLang="en-US" dirty="0"/>
              <a:t>방사형</a:t>
            </a:r>
            <a:r>
              <a:rPr lang="en-US" altLang="ko-KR" dirty="0"/>
              <a:t>] </a:t>
            </a:r>
            <a:r>
              <a:rPr lang="ko-KR" altLang="en-US" dirty="0"/>
              <a:t>그래프에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77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02799067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[</a:t>
            </a:r>
            <a:r>
              <a:rPr lang="ko-KR" altLang="en-US" dirty="0">
                <a:solidFill>
                  <a:schemeClr val="bg2"/>
                </a:solidFill>
                <a:cs typeface="Arial Unicode MS"/>
              </a:rPr>
              <a:t>방사형</a:t>
            </a: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] </a:t>
            </a:r>
            <a:r>
              <a:rPr lang="ko-KR" altLang="en-US" dirty="0">
                <a:cs typeface="Arial Unicode MS"/>
              </a:rPr>
              <a:t>그래프 </a:t>
            </a:r>
            <a:r>
              <a:rPr lang="en-US" altLang="ko-KR" dirty="0">
                <a:cs typeface="Arial Unicode MS"/>
              </a:rPr>
              <a:t>⇒ </a:t>
            </a:r>
            <a:r>
              <a:rPr lang="ko-KR" altLang="en-US" dirty="0">
                <a:cs typeface="Arial Unicode MS"/>
              </a:rPr>
              <a:t>표식 옵션을 조절해서 가독성을 높이자</a:t>
            </a:r>
            <a:r>
              <a:rPr lang="en-US" altLang="ko-KR" dirty="0">
                <a:cs typeface="Arial Unicode MS"/>
              </a:rPr>
              <a:t>!</a:t>
            </a:r>
            <a:endParaRPr lang="ko-KR" altLang="en-US" b="0" kern="0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78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2717335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398" lvl="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Chapter </a:t>
            </a:r>
            <a:r>
              <a:rPr lang="ko-KR" altLang="en-US" dirty="0"/>
              <a:t>②에서는 </a:t>
            </a:r>
            <a:r>
              <a:rPr lang="en-US" altLang="ko-KR" dirty="0"/>
              <a:t>[</a:t>
            </a:r>
            <a:r>
              <a:rPr lang="ko-KR" altLang="en-US" dirty="0"/>
              <a:t>원</a:t>
            </a:r>
            <a:r>
              <a:rPr lang="en-US" altLang="ko-KR" dirty="0"/>
              <a:t>] </a:t>
            </a:r>
            <a:r>
              <a:rPr lang="ko-KR" altLang="en-US" dirty="0"/>
              <a:t>그래프에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79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07182006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[</a:t>
            </a:r>
            <a:r>
              <a:rPr lang="ko-KR" altLang="en-US" dirty="0">
                <a:solidFill>
                  <a:schemeClr val="bg2"/>
                </a:solidFill>
                <a:cs typeface="Arial Unicode MS"/>
              </a:rPr>
              <a:t>원</a:t>
            </a: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] </a:t>
            </a:r>
            <a:r>
              <a:rPr lang="ko-KR" altLang="en-US" dirty="0">
                <a:cs typeface="Arial Unicode MS"/>
              </a:rPr>
              <a:t>그래프 </a:t>
            </a:r>
            <a:r>
              <a:rPr lang="en-US" altLang="ko-KR" dirty="0">
                <a:cs typeface="Arial Unicode MS"/>
              </a:rPr>
              <a:t>⇒ </a:t>
            </a:r>
            <a:r>
              <a:rPr lang="ko-KR" altLang="en-US" dirty="0">
                <a:cs typeface="Arial Unicode MS"/>
              </a:rPr>
              <a:t>도넛형 그래프를 사용해 가독성을 </a:t>
            </a:r>
            <a:r>
              <a:rPr lang="ko-KR" altLang="en-US" dirty="0" err="1">
                <a:cs typeface="Arial Unicode MS"/>
              </a:rPr>
              <a:t>높여봄</a:t>
            </a:r>
            <a:endParaRPr lang="ko-KR" altLang="en-US" b="0" kern="0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80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43294893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398" lvl="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Chapter </a:t>
            </a:r>
            <a:r>
              <a:rPr lang="ko-KR" altLang="en-US" dirty="0"/>
              <a:t>③에서는 </a:t>
            </a:r>
            <a:r>
              <a:rPr lang="en-US" altLang="ko-KR" dirty="0"/>
              <a:t>[</a:t>
            </a:r>
            <a:r>
              <a:rPr lang="ko-KR" altLang="en-US" dirty="0" err="1"/>
              <a:t>이중축</a:t>
            </a:r>
            <a:r>
              <a:rPr lang="en-US" altLang="ko-KR" dirty="0"/>
              <a:t>(</a:t>
            </a:r>
            <a:r>
              <a:rPr lang="ko-KR" altLang="en-US" dirty="0"/>
              <a:t>콤보</a:t>
            </a:r>
            <a:r>
              <a:rPr lang="en-US" altLang="ko-KR" dirty="0"/>
              <a:t>)] </a:t>
            </a:r>
            <a:r>
              <a:rPr lang="ko-KR" altLang="en-US" dirty="0"/>
              <a:t>그래프에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81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07497002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Arial Unicode MS"/>
              </a:rPr>
              <a:t>[</a:t>
            </a:r>
            <a:r>
              <a:rPr kumimoji="1" lang="ko-KR" alt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Arial Unicode MS"/>
              </a:rPr>
              <a:t>이중축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Arial Unicode MS"/>
              </a:rPr>
              <a:t>(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Arial Unicode MS"/>
              </a:rPr>
              <a:t>콤보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Arial Unicode MS"/>
              </a:rPr>
              <a:t>)] 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Arial Unicode MS"/>
              </a:rPr>
              <a:t>그래프 </a:t>
            </a:r>
            <a:r>
              <a:rPr kumimoji="1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Arial Unicode MS"/>
              </a:rPr>
              <a:t>⇒ </a:t>
            </a:r>
            <a:r>
              <a:rPr kumimoji="1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Arial Unicode MS"/>
              </a:rPr>
              <a:t>막대 그래프와 선 그래프 개선 포인트를 적용해서 가독성을 </a:t>
            </a:r>
            <a:r>
              <a:rPr kumimoji="1" lang="ko-KR" alt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  <a:cs typeface="Arial Unicode MS"/>
              </a:rPr>
              <a:t>높여봄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82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8535298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둘째</a:t>
            </a:r>
            <a:r>
              <a:rPr lang="en-US" altLang="ko-KR" dirty="0"/>
              <a:t>, </a:t>
            </a:r>
            <a:r>
              <a:rPr lang="ko-KR" altLang="en-US" dirty="0" err="1"/>
              <a:t>개체별</a:t>
            </a:r>
            <a:r>
              <a:rPr lang="ko-KR" altLang="en-US" dirty="0"/>
              <a:t> 특성이 다르기 때문에 적용할 수 있는 편집 옵션이 다름</a:t>
            </a:r>
            <a:endParaRPr lang="en-US" altLang="ko-KR" dirty="0"/>
          </a:p>
          <a:p>
            <a:pPr marL="628598" lvl="1" indent="-171450">
              <a:buFont typeface="Arial" panose="020B0604020202020204" pitchFamily="34" charset="0"/>
              <a:buChar char="•"/>
            </a:pPr>
            <a:r>
              <a:rPr lang="en-US" altLang="ko-KR" dirty="0"/>
              <a:t>[</a:t>
            </a:r>
            <a:r>
              <a:rPr lang="ko-KR" altLang="en-US" dirty="0"/>
              <a:t>텍스트 상자</a:t>
            </a:r>
            <a:r>
              <a:rPr lang="en-US" altLang="ko-KR" dirty="0"/>
              <a:t>], [</a:t>
            </a:r>
            <a:r>
              <a:rPr lang="ko-KR" altLang="en-US" dirty="0"/>
              <a:t>도형</a:t>
            </a:r>
            <a:r>
              <a:rPr lang="en-US" altLang="ko-KR" dirty="0"/>
              <a:t>], [</a:t>
            </a:r>
            <a:r>
              <a:rPr lang="ko-KR" altLang="en-US" dirty="0"/>
              <a:t>그래프</a:t>
            </a:r>
            <a:r>
              <a:rPr lang="en-US" altLang="ko-KR" dirty="0"/>
              <a:t>] </a:t>
            </a:r>
            <a:r>
              <a:rPr lang="ko-KR" altLang="en-US" dirty="0"/>
              <a:t>등은 특성이 비슷함</a:t>
            </a:r>
            <a:endParaRPr lang="en-US" altLang="ko-KR" dirty="0"/>
          </a:p>
          <a:p>
            <a:pPr marL="628598" lvl="1" indent="-171450">
              <a:buFont typeface="Arial" panose="020B0604020202020204" pitchFamily="34" charset="0"/>
              <a:buChar char="•"/>
            </a:pPr>
            <a:r>
              <a:rPr lang="en-US" altLang="ko-KR" dirty="0"/>
              <a:t>[</a:t>
            </a:r>
            <a:r>
              <a:rPr lang="ko-KR" altLang="en-US" dirty="0"/>
              <a:t>표</a:t>
            </a:r>
            <a:r>
              <a:rPr lang="en-US" altLang="ko-KR" dirty="0"/>
              <a:t>]</a:t>
            </a:r>
            <a:r>
              <a:rPr lang="ko-KR" altLang="en-US" dirty="0"/>
              <a:t>는 앞의 개체와 특성이 달라 편집 옵션도 다름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6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8260763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셋째</a:t>
            </a:r>
            <a:r>
              <a:rPr lang="en-US" altLang="ko-KR" dirty="0"/>
              <a:t>, </a:t>
            </a:r>
            <a:r>
              <a:rPr lang="ko-KR" altLang="en-US" dirty="0"/>
              <a:t>편집 옵션이 다양한 위치에 존재함</a:t>
            </a:r>
            <a:endParaRPr lang="en-US" altLang="ko-KR" dirty="0"/>
          </a:p>
          <a:p>
            <a:pPr marL="628598" lvl="1" indent="-171450">
              <a:buFont typeface="Arial" panose="020B0604020202020204" pitchFamily="34" charset="0"/>
              <a:buChar char="•"/>
            </a:pPr>
            <a:r>
              <a:rPr lang="ko-KR" altLang="en-US" dirty="0"/>
              <a:t>이로 인해 </a:t>
            </a:r>
            <a:r>
              <a:rPr lang="en-US" altLang="ko-KR" dirty="0"/>
              <a:t>[</a:t>
            </a:r>
            <a:r>
              <a:rPr lang="ko-KR" altLang="en-US" dirty="0"/>
              <a:t>편리함</a:t>
            </a:r>
            <a:r>
              <a:rPr lang="en-US" altLang="ko-KR" dirty="0"/>
              <a:t>]</a:t>
            </a:r>
            <a:r>
              <a:rPr lang="ko-KR" altLang="en-US" dirty="0"/>
              <a:t>과 </a:t>
            </a:r>
            <a:r>
              <a:rPr lang="en-US" altLang="ko-KR" dirty="0"/>
              <a:t>[</a:t>
            </a:r>
            <a:r>
              <a:rPr lang="ko-KR" altLang="en-US" dirty="0"/>
              <a:t>불편함</a:t>
            </a:r>
            <a:r>
              <a:rPr lang="en-US" altLang="ko-KR" dirty="0"/>
              <a:t>]</a:t>
            </a:r>
            <a:r>
              <a:rPr lang="ko-KR" altLang="en-US" dirty="0"/>
              <a:t>이 공존함</a:t>
            </a:r>
            <a:endParaRPr lang="en-US" altLang="ko-KR" dirty="0"/>
          </a:p>
          <a:p>
            <a:pPr marL="628598" lvl="1" indent="-171450">
              <a:buFont typeface="Arial" panose="020B0604020202020204" pitchFamily="34" charset="0"/>
              <a:buChar char="•"/>
            </a:pPr>
            <a:r>
              <a:rPr lang="ko-KR" altLang="en-US" dirty="0"/>
              <a:t>빠른 편집을 위해 나만의 </a:t>
            </a:r>
            <a:r>
              <a:rPr lang="en-US" altLang="ko-KR" dirty="0"/>
              <a:t>[</a:t>
            </a:r>
            <a:r>
              <a:rPr lang="ko-KR" altLang="en-US" dirty="0"/>
              <a:t>편리하고 빠른 방법</a:t>
            </a:r>
            <a:r>
              <a:rPr lang="en-US" altLang="ko-KR" dirty="0"/>
              <a:t>]</a:t>
            </a:r>
            <a:r>
              <a:rPr lang="ko-KR" altLang="en-US" dirty="0"/>
              <a:t>을 찾아서 준비 필요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7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049605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Chapter 2</a:t>
            </a:r>
            <a:r>
              <a:rPr lang="ko-KR" altLang="en-US" dirty="0"/>
              <a:t>에서는 </a:t>
            </a:r>
            <a:r>
              <a:rPr lang="en-US" altLang="ko-KR" dirty="0"/>
              <a:t>[</a:t>
            </a:r>
            <a:r>
              <a:rPr lang="ko-KR" altLang="en-US" dirty="0"/>
              <a:t>빠른 옵션 적용</a:t>
            </a:r>
            <a:r>
              <a:rPr lang="en-US" altLang="ko-KR" dirty="0"/>
              <a:t>]</a:t>
            </a:r>
            <a:r>
              <a:rPr lang="ko-KR" altLang="en-US" dirty="0"/>
              <a:t>을 위한 </a:t>
            </a:r>
            <a:r>
              <a:rPr lang="en-US" altLang="ko-KR" dirty="0"/>
              <a:t>PPT </a:t>
            </a:r>
            <a:r>
              <a:rPr lang="ko-KR" altLang="en-US" dirty="0"/>
              <a:t>도구 세팅에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8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5720105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dirty="0"/>
              <a:t>Chapter </a:t>
            </a:r>
            <a:r>
              <a:rPr lang="ko-KR" altLang="en-US" dirty="0"/>
              <a:t>③에서는 자주 사용하는 </a:t>
            </a:r>
            <a:r>
              <a:rPr lang="en-US" altLang="ko-KR" dirty="0"/>
              <a:t>[</a:t>
            </a:r>
            <a:r>
              <a:rPr lang="ko-KR" altLang="en-US" dirty="0"/>
              <a:t>단축키</a:t>
            </a:r>
            <a:r>
              <a:rPr lang="en-US" altLang="ko-KR" dirty="0"/>
              <a:t>]</a:t>
            </a:r>
            <a:r>
              <a:rPr lang="ko-KR" altLang="en-US" dirty="0"/>
              <a:t>에 대해서 살펴봄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9D7BB4-0703-48FB-AA73-F0151A44DF3D}" type="slidenum">
              <a:rPr lang="en-US" altLang="ko-KR" smtClean="0"/>
              <a:pPr>
                <a:defRPr/>
              </a:pPr>
              <a:t>9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50931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FE8C309-D083-44F7-93CF-EF807736885D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9757425" y="6526213"/>
            <a:ext cx="2311400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- </a:t>
            </a:r>
            <a:fld id="{16EA6C19-9EC1-4521-82E1-5C554A9BA4CA}" type="slidenum">
              <a:rPr lang="en-US" altLang="ko-KR" sz="1000" b="0" i="1">
                <a:solidFill>
                  <a:srgbClr val="000000"/>
                </a:solidFill>
                <a:ea typeface="휴먼명조"/>
                <a:cs typeface="휴먼명조"/>
              </a:rPr>
              <a:pPr algn="r" eaLnBrk="1" hangingPunct="1">
                <a:spcBef>
                  <a:spcPct val="0"/>
                </a:spcBef>
              </a:pPr>
              <a:t>‹#›</a:t>
            </a:fld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3224560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4"/>
          <p:cNvSpPr>
            <a:spLocks noChangeArrowheads="1"/>
          </p:cNvSpPr>
          <p:nvPr userDrawn="1"/>
        </p:nvSpPr>
        <p:spPr bwMode="auto">
          <a:xfrm>
            <a:off x="336062" y="692150"/>
            <a:ext cx="11855938" cy="50800"/>
          </a:xfrm>
          <a:prstGeom prst="rect">
            <a:avLst/>
          </a:pr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000" kern="0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ahoma" panose="020B0604030504040204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-8928" y="-1"/>
            <a:ext cx="12200928" cy="742951"/>
            <a:chOff x="-7254" y="-1"/>
            <a:chExt cx="9913254" cy="692151"/>
          </a:xfrm>
        </p:grpSpPr>
        <p:sp>
          <p:nvSpPr>
            <p:cNvPr id="12" name="직사각형 11"/>
            <p:cNvSpPr/>
            <p:nvPr userDrawn="1"/>
          </p:nvSpPr>
          <p:spPr>
            <a:xfrm>
              <a:off x="-7254" y="-1"/>
              <a:ext cx="102503" cy="690517"/>
            </a:xfrm>
            <a:prstGeom prst="rect">
              <a:avLst/>
            </a:prstGeom>
            <a:solidFill>
              <a:srgbClr val="6A87C8"/>
            </a:solidFill>
            <a:ln w="50800" cap="rnd" cmpd="dbl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3" name="직사각형 12"/>
            <p:cNvSpPr/>
            <p:nvPr userDrawn="1"/>
          </p:nvSpPr>
          <p:spPr>
            <a:xfrm>
              <a:off x="95249" y="0"/>
              <a:ext cx="9810751" cy="692150"/>
            </a:xfrm>
            <a:prstGeom prst="rect">
              <a:avLst/>
            </a:prstGeom>
            <a:solidFill>
              <a:srgbClr val="1F2123">
                <a:lumMod val="10000"/>
                <a:lumOff val="90000"/>
              </a:srgbClr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sp>
        <p:nvSpPr>
          <p:cNvPr id="4" name="Line 13"/>
          <p:cNvSpPr>
            <a:spLocks noChangeShapeType="1"/>
          </p:cNvSpPr>
          <p:nvPr userDrawn="1"/>
        </p:nvSpPr>
        <p:spPr bwMode="auto">
          <a:xfrm>
            <a:off x="336062" y="6516688"/>
            <a:ext cx="1151987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 sz="1200" dirty="0"/>
          </a:p>
        </p:txBody>
      </p:sp>
      <p:sp>
        <p:nvSpPr>
          <p:cNvPr id="7" name="Rectangle 33" descr="어두운 상향 대각선"/>
          <p:cNvSpPr>
            <a:spLocks noChangeArrowheads="1"/>
          </p:cNvSpPr>
          <p:nvPr userDrawn="1"/>
        </p:nvSpPr>
        <p:spPr bwMode="auto">
          <a:xfrm>
            <a:off x="339969" y="225426"/>
            <a:ext cx="1002324" cy="34607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90000" tIns="44450" rIns="90488" bIns="44450" anchor="ctr"/>
          <a:lstStyle/>
          <a:p>
            <a:pPr marL="125413" indent="-125413" algn="ctr" eaLnBrk="1" fontAlgn="ctr" hangingPunct="1">
              <a:spcBef>
                <a:spcPct val="20000"/>
              </a:spcBef>
              <a:defRPr/>
            </a:pPr>
            <a:r>
              <a:rPr lang="en-US" altLang="ko-KR" sz="9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Case study</a:t>
            </a:r>
            <a:endParaRPr lang="ko-KR" altLang="en-US" sz="9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62344" y="223082"/>
            <a:ext cx="10118455" cy="397171"/>
          </a:xfrm>
        </p:spPr>
        <p:txBody>
          <a:bodyPr/>
          <a:lstStyle>
            <a:lvl1pPr>
              <a:defRPr sz="2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90417" y="827089"/>
            <a:ext cx="11365522" cy="746125"/>
          </a:xfrm>
        </p:spPr>
        <p:txBody>
          <a:bodyPr/>
          <a:lstStyle>
            <a:lvl1pPr marL="0" indent="0">
              <a:buNone/>
              <a:defRPr b="0">
                <a:latin typeface="Noto Sans CJK KR Bold" panose="020B0800000000000000" pitchFamily="34" charset="-127"/>
                <a:ea typeface="Noto Sans CJK KR Bold" panose="020B0800000000000000" pitchFamily="34" charset="-127"/>
              </a:defRPr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31B60AA6-41F6-4DDD-9DE2-24A2634804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" y="-15792"/>
            <a:ext cx="12192000" cy="6858000"/>
          </a:xfrm>
          <a:prstGeom prst="rect">
            <a:avLst/>
          </a:prstGeom>
        </p:spPr>
      </p:pic>
      <p:sp>
        <p:nvSpPr>
          <p:cNvPr id="16" name="슬라이드 번호 개체 틀 3">
            <a:extLst>
              <a:ext uri="{FF2B5EF4-FFF2-40B4-BE49-F238E27FC236}">
                <a16:creationId xmlns:a16="http://schemas.microsoft.com/office/drawing/2014/main" id="{4FAFC61E-4343-4F40-BDF6-BD650639CE2E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9757425" y="6526213"/>
            <a:ext cx="2311400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- </a:t>
            </a:r>
            <a:fld id="{16EA6C19-9EC1-4521-82E1-5C554A9BA4CA}" type="slidenum">
              <a:rPr lang="en-US" altLang="ko-KR" sz="1000" b="0" i="1">
                <a:solidFill>
                  <a:srgbClr val="000000"/>
                </a:solidFill>
                <a:ea typeface="휴먼명조"/>
                <a:cs typeface="휴먼명조"/>
              </a:rPr>
              <a:pPr algn="r" eaLnBrk="1" hangingPunct="1">
                <a:spcBef>
                  <a:spcPct val="0"/>
                </a:spcBef>
              </a:pPr>
              <a:t>‹#›</a:t>
            </a:fld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 -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BC1A46B-D2E8-477F-AEC4-E3CA561DD2EF}"/>
              </a:ext>
            </a:extLst>
          </p:cNvPr>
          <p:cNvSpPr txBox="1"/>
          <p:nvPr userDrawn="1"/>
        </p:nvSpPr>
        <p:spPr>
          <a:xfrm>
            <a:off x="400380" y="6560580"/>
            <a:ext cx="31947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altLang="ko-KR" sz="800" i="1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Tahoma" panose="020B0604030504040204" pitchFamily="34" charset="0"/>
              </a:rPr>
              <a:t>https://redslide.blog.me</a:t>
            </a:r>
            <a:endParaRPr lang="ko-KR" altLang="en-US" sz="800" i="1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  <a:cs typeface="Tahoma" panose="020B0604030504040204" pitchFamily="34" charset="0"/>
            </a:endParaRPr>
          </a:p>
        </p:txBody>
      </p:sp>
      <p:pic>
        <p:nvPicPr>
          <p:cNvPr id="18" name="그림 8">
            <a:extLst>
              <a:ext uri="{FF2B5EF4-FFF2-40B4-BE49-F238E27FC236}">
                <a16:creationId xmlns:a16="http://schemas.microsoft.com/office/drawing/2014/main" id="{C01B4E3A-AF15-4899-99D2-E0F6E0680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6554788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8332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4"/>
          <p:cNvSpPr>
            <a:spLocks noChangeArrowheads="1"/>
          </p:cNvSpPr>
          <p:nvPr userDrawn="1"/>
        </p:nvSpPr>
        <p:spPr bwMode="auto">
          <a:xfrm>
            <a:off x="336062" y="692150"/>
            <a:ext cx="11855938" cy="50800"/>
          </a:xfrm>
          <a:prstGeom prst="rect">
            <a:avLst/>
          </a:pr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000" kern="0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ahoma" panose="020B0604030504040204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-8928" y="-1"/>
            <a:ext cx="12200928" cy="742951"/>
            <a:chOff x="-7254" y="-1"/>
            <a:chExt cx="9913254" cy="692151"/>
          </a:xfrm>
        </p:grpSpPr>
        <p:sp>
          <p:nvSpPr>
            <p:cNvPr id="12" name="직사각형 11"/>
            <p:cNvSpPr/>
            <p:nvPr userDrawn="1"/>
          </p:nvSpPr>
          <p:spPr>
            <a:xfrm>
              <a:off x="-7254" y="-1"/>
              <a:ext cx="102503" cy="690517"/>
            </a:xfrm>
            <a:prstGeom prst="rect">
              <a:avLst/>
            </a:prstGeom>
            <a:solidFill>
              <a:srgbClr val="6A87C8"/>
            </a:solidFill>
            <a:ln w="50800" cap="rnd" cmpd="dbl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3" name="직사각형 12"/>
            <p:cNvSpPr/>
            <p:nvPr userDrawn="1"/>
          </p:nvSpPr>
          <p:spPr>
            <a:xfrm>
              <a:off x="95249" y="0"/>
              <a:ext cx="9810751" cy="692150"/>
            </a:xfrm>
            <a:prstGeom prst="rect">
              <a:avLst/>
            </a:prstGeom>
            <a:solidFill>
              <a:srgbClr val="1F2123">
                <a:lumMod val="10000"/>
                <a:lumOff val="90000"/>
              </a:srgbClr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sp>
        <p:nvSpPr>
          <p:cNvPr id="4" name="Rectangle 33" descr="어두운 상향 대각선"/>
          <p:cNvSpPr>
            <a:spLocks noChangeArrowheads="1"/>
          </p:cNvSpPr>
          <p:nvPr userDrawn="1"/>
        </p:nvSpPr>
        <p:spPr bwMode="auto">
          <a:xfrm>
            <a:off x="339969" y="225426"/>
            <a:ext cx="1002324" cy="34607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90000" tIns="44450" rIns="90488" bIns="44450" anchor="ctr"/>
          <a:lstStyle/>
          <a:p>
            <a:pPr marL="125413" indent="-125413" algn="ctr" eaLnBrk="1" fontAlgn="ctr" hangingPunct="1">
              <a:spcBef>
                <a:spcPct val="20000"/>
              </a:spcBef>
              <a:defRPr/>
            </a:pPr>
            <a:r>
              <a:rPr lang="en-US" altLang="ko-KR" sz="9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Tip</a:t>
            </a:r>
            <a:endParaRPr lang="ko-KR" altLang="en-US" sz="9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5" name="Line 13"/>
          <p:cNvSpPr>
            <a:spLocks noChangeShapeType="1"/>
          </p:cNvSpPr>
          <p:nvPr userDrawn="1"/>
        </p:nvSpPr>
        <p:spPr bwMode="auto">
          <a:xfrm>
            <a:off x="336062" y="6516688"/>
            <a:ext cx="1151987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 sz="12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62344" y="225843"/>
            <a:ext cx="10118455" cy="36947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490417" y="827089"/>
            <a:ext cx="11365522" cy="746125"/>
          </a:xfrm>
        </p:spPr>
        <p:txBody>
          <a:bodyPr/>
          <a:lstStyle>
            <a:lvl1pPr marL="0" indent="0">
              <a:buNone/>
              <a:defRPr b="0">
                <a:latin typeface="Noto Sans CJK KR Bold" panose="020B0800000000000000" pitchFamily="34" charset="-127"/>
                <a:ea typeface="Noto Sans CJK KR Bold" panose="020B0800000000000000" pitchFamily="34" charset="-127"/>
              </a:defRPr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4CBA3B1-53F3-457E-9153-C8323661AA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" y="-15792"/>
            <a:ext cx="12192000" cy="6858000"/>
          </a:xfrm>
          <a:prstGeom prst="rect">
            <a:avLst/>
          </a:prstGeom>
        </p:spPr>
      </p:pic>
      <p:sp>
        <p:nvSpPr>
          <p:cNvPr id="18" name="슬라이드 번호 개체 틀 3">
            <a:extLst>
              <a:ext uri="{FF2B5EF4-FFF2-40B4-BE49-F238E27FC236}">
                <a16:creationId xmlns:a16="http://schemas.microsoft.com/office/drawing/2014/main" id="{B13DFB23-F7BA-4EDE-94B1-F011E36EF49F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9757425" y="6526213"/>
            <a:ext cx="2311400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- </a:t>
            </a:r>
            <a:fld id="{16EA6C19-9EC1-4521-82E1-5C554A9BA4CA}" type="slidenum">
              <a:rPr lang="en-US" altLang="ko-KR" sz="1000" b="0" i="1">
                <a:solidFill>
                  <a:srgbClr val="000000"/>
                </a:solidFill>
                <a:ea typeface="휴먼명조"/>
                <a:cs typeface="휴먼명조"/>
              </a:rPr>
              <a:pPr algn="r" eaLnBrk="1" hangingPunct="1">
                <a:spcBef>
                  <a:spcPct val="0"/>
                </a:spcBef>
              </a:pPr>
              <a:t>‹#›</a:t>
            </a:fld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 -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8DD50BB-471E-43D0-A9EF-326E20A2A24D}"/>
              </a:ext>
            </a:extLst>
          </p:cNvPr>
          <p:cNvSpPr txBox="1"/>
          <p:nvPr userDrawn="1"/>
        </p:nvSpPr>
        <p:spPr>
          <a:xfrm>
            <a:off x="400380" y="6560580"/>
            <a:ext cx="31947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altLang="ko-KR" sz="800" i="1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Tahoma" panose="020B0604030504040204" pitchFamily="34" charset="0"/>
              </a:rPr>
              <a:t>https://redslide.blog.me</a:t>
            </a:r>
            <a:endParaRPr lang="ko-KR" altLang="en-US" sz="800" i="1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  <a:cs typeface="Tahoma" panose="020B0604030504040204" pitchFamily="34" charset="0"/>
            </a:endParaRPr>
          </a:p>
        </p:txBody>
      </p:sp>
      <p:pic>
        <p:nvPicPr>
          <p:cNvPr id="21" name="그림 8">
            <a:extLst>
              <a:ext uri="{FF2B5EF4-FFF2-40B4-BE49-F238E27FC236}">
                <a16:creationId xmlns:a16="http://schemas.microsoft.com/office/drawing/2014/main" id="{84F11B89-748D-4B3A-B486-4E6C9B818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6554788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5382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4"/>
          <p:cNvSpPr>
            <a:spLocks noChangeArrowheads="1"/>
          </p:cNvSpPr>
          <p:nvPr userDrawn="1"/>
        </p:nvSpPr>
        <p:spPr bwMode="auto">
          <a:xfrm>
            <a:off x="336062" y="692150"/>
            <a:ext cx="11855938" cy="50800"/>
          </a:xfrm>
          <a:prstGeom prst="rect">
            <a:avLst/>
          </a:pr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000" kern="0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ahoma" panose="020B0604030504040204" pitchFamily="34" charset="0"/>
            </a:endParaRPr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-8928" y="-1"/>
            <a:ext cx="12200928" cy="742951"/>
            <a:chOff x="-7254" y="-1"/>
            <a:chExt cx="9913254" cy="692151"/>
          </a:xfrm>
        </p:grpSpPr>
        <p:sp>
          <p:nvSpPr>
            <p:cNvPr id="12" name="직사각형 11"/>
            <p:cNvSpPr/>
            <p:nvPr userDrawn="1"/>
          </p:nvSpPr>
          <p:spPr>
            <a:xfrm>
              <a:off x="-7254" y="-1"/>
              <a:ext cx="102503" cy="690517"/>
            </a:xfrm>
            <a:prstGeom prst="rect">
              <a:avLst/>
            </a:prstGeom>
            <a:solidFill>
              <a:srgbClr val="6A87C8"/>
            </a:solidFill>
            <a:ln w="50800" cap="rnd" cmpd="dbl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" name="직사각형 13"/>
            <p:cNvSpPr/>
            <p:nvPr userDrawn="1"/>
          </p:nvSpPr>
          <p:spPr>
            <a:xfrm>
              <a:off x="95249" y="0"/>
              <a:ext cx="9810751" cy="692150"/>
            </a:xfrm>
            <a:prstGeom prst="rect">
              <a:avLst/>
            </a:prstGeom>
            <a:solidFill>
              <a:srgbClr val="1F2123">
                <a:lumMod val="10000"/>
                <a:lumOff val="90000"/>
              </a:srgbClr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0417" y="202565"/>
            <a:ext cx="10990384" cy="452571"/>
          </a:xfrm>
        </p:spPr>
        <p:txBody>
          <a:bodyPr/>
          <a:lstStyle>
            <a:lvl1pPr>
              <a:defRPr sz="26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18" name="Line 13"/>
          <p:cNvSpPr>
            <a:spLocks noChangeShapeType="1"/>
          </p:cNvSpPr>
          <p:nvPr userDrawn="1"/>
        </p:nvSpPr>
        <p:spPr bwMode="auto">
          <a:xfrm>
            <a:off x="336062" y="6516688"/>
            <a:ext cx="1151987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 sz="1200" dirty="0"/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3758A181-9E62-4ED8-94CD-C53CF97617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0142" y="996876"/>
            <a:ext cx="11365522" cy="742949"/>
          </a:xfr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pPr lvl="0"/>
            <a:endParaRPr lang="ko-KR" altLang="en-US" dirty="0"/>
          </a:p>
        </p:txBody>
      </p:sp>
      <p:sp>
        <p:nvSpPr>
          <p:cNvPr id="13" name="직사각형 17">
            <a:extLst>
              <a:ext uri="{FF2B5EF4-FFF2-40B4-BE49-F238E27FC236}">
                <a16:creationId xmlns:a16="http://schemas.microsoft.com/office/drawing/2014/main" id="{6B20BB77-474B-4500-898F-EA5286EDAF5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37625" y="835025"/>
            <a:ext cx="11514016" cy="5581650"/>
          </a:xfrm>
          <a:prstGeom prst="rect">
            <a:avLst/>
          </a:prstGeom>
          <a:noFill/>
          <a:ln w="9525" algn="ctr">
            <a:solidFill>
              <a:srgbClr val="91919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4450" rIns="90488" bIns="44450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92075" marR="0" lvl="0" indent="-92075" algn="l" defTabSz="914400" rtl="0" eaLnBrk="1" fontAlgn="base" latinLnBrk="1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n-cs"/>
            </a:endParaRP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4D417A5-83F1-4346-A3D0-860672505D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98741" y="1883372"/>
            <a:ext cx="3876923" cy="538609"/>
          </a:xfrm>
        </p:spPr>
        <p:txBody>
          <a:bodyPr>
            <a:spAutoFit/>
          </a:bodyPr>
          <a:lstStyle>
            <a:lvl1pPr marL="263525" indent="-263525">
              <a:spcBef>
                <a:spcPts val="0"/>
              </a:spcBef>
              <a:buFont typeface="Wingdings" panose="05000000000000000000" pitchFamily="2" charset="2"/>
              <a:buChar char="§"/>
              <a:defRPr sz="2000">
                <a:latin typeface="+mn-ea"/>
                <a:ea typeface="+mn-ea"/>
              </a:defRPr>
            </a:lvl1pPr>
            <a:lvl2pPr marL="538163" indent="-166688">
              <a:spcBef>
                <a:spcPts val="0"/>
              </a:spcBef>
              <a:buClrTx/>
              <a:defRPr sz="1500">
                <a:latin typeface="+mn-ea"/>
                <a:ea typeface="+mn-ea"/>
              </a:defRPr>
            </a:lvl2pPr>
            <a:lvl3pPr marL="788988" indent="0">
              <a:spcBef>
                <a:spcPts val="0"/>
              </a:spcBef>
              <a:buNone/>
              <a:defRPr sz="2000">
                <a:latin typeface="+mn-ea"/>
                <a:ea typeface="+mn-ea"/>
              </a:defRPr>
            </a:lvl3pPr>
            <a:lvl4pPr>
              <a:spcBef>
                <a:spcPts val="0"/>
              </a:spcBef>
              <a:defRPr sz="2000">
                <a:latin typeface="+mn-ea"/>
                <a:ea typeface="+mn-ea"/>
              </a:defRPr>
            </a:lvl4pPr>
            <a:lvl5pPr>
              <a:spcBef>
                <a:spcPts val="0"/>
              </a:spcBef>
              <a:defRPr sz="2000">
                <a:latin typeface="+mn-ea"/>
                <a:ea typeface="+mn-ea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57EE324A-28CF-49A4-9B16-61CFF5D6BD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" y="-15792"/>
            <a:ext cx="12192000" cy="6858000"/>
          </a:xfrm>
          <a:prstGeom prst="rect">
            <a:avLst/>
          </a:prstGeom>
        </p:spPr>
      </p:pic>
      <p:sp>
        <p:nvSpPr>
          <p:cNvPr id="19" name="슬라이드 번호 개체 틀 3">
            <a:extLst>
              <a:ext uri="{FF2B5EF4-FFF2-40B4-BE49-F238E27FC236}">
                <a16:creationId xmlns:a16="http://schemas.microsoft.com/office/drawing/2014/main" id="{78A158A7-AD27-4DC0-9612-0FFE42FB934A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9757425" y="6526213"/>
            <a:ext cx="2311400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- </a:t>
            </a:r>
            <a:fld id="{16EA6C19-9EC1-4521-82E1-5C554A9BA4CA}" type="slidenum">
              <a:rPr lang="en-US" altLang="ko-KR" sz="1000" b="0" i="1">
                <a:solidFill>
                  <a:srgbClr val="000000"/>
                </a:solidFill>
                <a:ea typeface="휴먼명조"/>
                <a:cs typeface="휴먼명조"/>
              </a:rPr>
              <a:pPr algn="r" eaLnBrk="1" hangingPunct="1">
                <a:spcBef>
                  <a:spcPct val="0"/>
                </a:spcBef>
              </a:pPr>
              <a:t>‹#›</a:t>
            </a:fld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 -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FF4FBF2-CCDF-49F8-ACC3-EF9BD313A0BB}"/>
              </a:ext>
            </a:extLst>
          </p:cNvPr>
          <p:cNvSpPr txBox="1"/>
          <p:nvPr userDrawn="1"/>
        </p:nvSpPr>
        <p:spPr>
          <a:xfrm>
            <a:off x="400380" y="6560580"/>
            <a:ext cx="31947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altLang="ko-KR" sz="800" i="1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Tahoma" panose="020B0604030504040204" pitchFamily="34" charset="0"/>
              </a:rPr>
              <a:t>https://redslide.blog.me</a:t>
            </a:r>
            <a:endParaRPr lang="ko-KR" altLang="en-US" sz="800" i="1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  <a:cs typeface="Tahoma" panose="020B0604030504040204" pitchFamily="34" charset="0"/>
            </a:endParaRPr>
          </a:p>
        </p:txBody>
      </p:sp>
      <p:pic>
        <p:nvPicPr>
          <p:cNvPr id="21" name="그림 8">
            <a:extLst>
              <a:ext uri="{FF2B5EF4-FFF2-40B4-BE49-F238E27FC236}">
                <a16:creationId xmlns:a16="http://schemas.microsoft.com/office/drawing/2014/main" id="{DC6DF259-291F-49A1-84B5-C3D55A887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6554788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181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4"/>
          <p:cNvSpPr>
            <a:spLocks noChangeArrowheads="1"/>
          </p:cNvSpPr>
          <p:nvPr userDrawn="1"/>
        </p:nvSpPr>
        <p:spPr bwMode="auto">
          <a:xfrm>
            <a:off x="336062" y="692150"/>
            <a:ext cx="11855938" cy="50800"/>
          </a:xfrm>
          <a:prstGeom prst="rect">
            <a:avLst/>
          </a:pr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000" kern="0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ahoma" panose="020B0604030504040204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-8928" y="-1"/>
            <a:ext cx="12200928" cy="742951"/>
            <a:chOff x="-7254" y="-1"/>
            <a:chExt cx="9913254" cy="692151"/>
          </a:xfrm>
        </p:grpSpPr>
        <p:sp>
          <p:nvSpPr>
            <p:cNvPr id="12" name="직사각형 11"/>
            <p:cNvSpPr/>
            <p:nvPr userDrawn="1"/>
          </p:nvSpPr>
          <p:spPr>
            <a:xfrm>
              <a:off x="-7254" y="-1"/>
              <a:ext cx="102503" cy="690517"/>
            </a:xfrm>
            <a:prstGeom prst="rect">
              <a:avLst/>
            </a:prstGeom>
            <a:solidFill>
              <a:srgbClr val="6A87C8"/>
            </a:solidFill>
            <a:ln w="50800" cap="rnd" cmpd="dbl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3" name="직사각형 12"/>
            <p:cNvSpPr/>
            <p:nvPr userDrawn="1"/>
          </p:nvSpPr>
          <p:spPr>
            <a:xfrm>
              <a:off x="95249" y="0"/>
              <a:ext cx="9810751" cy="692150"/>
            </a:xfrm>
            <a:prstGeom prst="rect">
              <a:avLst/>
            </a:prstGeom>
            <a:solidFill>
              <a:srgbClr val="1F2123">
                <a:lumMod val="10000"/>
                <a:lumOff val="90000"/>
              </a:srgbClr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sp>
        <p:nvSpPr>
          <p:cNvPr id="4" name="Line 13"/>
          <p:cNvSpPr>
            <a:spLocks noChangeShapeType="1"/>
          </p:cNvSpPr>
          <p:nvPr userDrawn="1"/>
        </p:nvSpPr>
        <p:spPr bwMode="auto">
          <a:xfrm>
            <a:off x="336062" y="6516688"/>
            <a:ext cx="1151987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 sz="1200" dirty="0"/>
          </a:p>
        </p:txBody>
      </p:sp>
      <p:sp>
        <p:nvSpPr>
          <p:cNvPr id="7" name="Rectangle 33" descr="어두운 상향 대각선"/>
          <p:cNvSpPr>
            <a:spLocks noChangeArrowheads="1"/>
          </p:cNvSpPr>
          <p:nvPr userDrawn="1"/>
        </p:nvSpPr>
        <p:spPr bwMode="auto">
          <a:xfrm>
            <a:off x="339969" y="225426"/>
            <a:ext cx="1002324" cy="34607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90000" tIns="44450" rIns="90488" bIns="44450" anchor="ctr"/>
          <a:lstStyle/>
          <a:p>
            <a:pPr marL="125413" indent="-125413" algn="ctr" eaLnBrk="1" fontAlgn="ctr" hangingPunct="1">
              <a:spcBef>
                <a:spcPct val="20000"/>
              </a:spcBef>
              <a:defRPr/>
            </a:pPr>
            <a:r>
              <a:rPr lang="en-US" altLang="ko-KR" sz="9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Case study</a:t>
            </a:r>
            <a:endParaRPr lang="ko-KR" altLang="en-US" sz="9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62344" y="225843"/>
            <a:ext cx="10118455" cy="36947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DF865127-52FD-4DE1-A986-771E583471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" y="-15792"/>
            <a:ext cx="12192000" cy="6858000"/>
          </a:xfrm>
          <a:prstGeom prst="rect">
            <a:avLst/>
          </a:prstGeom>
        </p:spPr>
      </p:pic>
      <p:sp>
        <p:nvSpPr>
          <p:cNvPr id="15" name="슬라이드 번호 개체 틀 3">
            <a:extLst>
              <a:ext uri="{FF2B5EF4-FFF2-40B4-BE49-F238E27FC236}">
                <a16:creationId xmlns:a16="http://schemas.microsoft.com/office/drawing/2014/main" id="{69012F37-F983-4792-80F6-B0C0132B892C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9757425" y="6526213"/>
            <a:ext cx="2311400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- </a:t>
            </a:r>
            <a:fld id="{16EA6C19-9EC1-4521-82E1-5C554A9BA4CA}" type="slidenum">
              <a:rPr lang="en-US" altLang="ko-KR" sz="1000" b="0" i="1">
                <a:solidFill>
                  <a:srgbClr val="000000"/>
                </a:solidFill>
                <a:ea typeface="휴먼명조"/>
                <a:cs typeface="휴먼명조"/>
              </a:rPr>
              <a:pPr algn="r" eaLnBrk="1" hangingPunct="1">
                <a:spcBef>
                  <a:spcPct val="0"/>
                </a:spcBef>
              </a:pPr>
              <a:t>‹#›</a:t>
            </a:fld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 -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081BB5D-786E-4419-9588-AF7BFBFA6A2E}"/>
              </a:ext>
            </a:extLst>
          </p:cNvPr>
          <p:cNvSpPr txBox="1"/>
          <p:nvPr userDrawn="1"/>
        </p:nvSpPr>
        <p:spPr>
          <a:xfrm>
            <a:off x="400380" y="6560580"/>
            <a:ext cx="31947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altLang="ko-KR" sz="800" i="1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Tahoma" panose="020B0604030504040204" pitchFamily="34" charset="0"/>
              </a:rPr>
              <a:t>https://redslide.blog.me</a:t>
            </a:r>
            <a:endParaRPr lang="ko-KR" altLang="en-US" sz="800" i="1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  <a:cs typeface="Tahoma" panose="020B0604030504040204" pitchFamily="34" charset="0"/>
            </a:endParaRPr>
          </a:p>
        </p:txBody>
      </p:sp>
      <p:pic>
        <p:nvPicPr>
          <p:cNvPr id="17" name="그림 8">
            <a:extLst>
              <a:ext uri="{FF2B5EF4-FFF2-40B4-BE49-F238E27FC236}">
                <a16:creationId xmlns:a16="http://schemas.microsoft.com/office/drawing/2014/main" id="{715A4A1B-8D36-4B9F-8870-096DF66ECF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6554788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331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4"/>
          <p:cNvSpPr>
            <a:spLocks noChangeArrowheads="1"/>
          </p:cNvSpPr>
          <p:nvPr userDrawn="1"/>
        </p:nvSpPr>
        <p:spPr bwMode="auto">
          <a:xfrm>
            <a:off x="336062" y="692150"/>
            <a:ext cx="11855938" cy="50800"/>
          </a:xfrm>
          <a:prstGeom prst="rect">
            <a:avLst/>
          </a:pr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000" kern="0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ahoma" panose="020B0604030504040204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-8928" y="-1"/>
            <a:ext cx="12200928" cy="742951"/>
            <a:chOff x="-7254" y="-1"/>
            <a:chExt cx="9913254" cy="692151"/>
          </a:xfrm>
        </p:grpSpPr>
        <p:sp>
          <p:nvSpPr>
            <p:cNvPr id="12" name="직사각형 11"/>
            <p:cNvSpPr/>
            <p:nvPr userDrawn="1"/>
          </p:nvSpPr>
          <p:spPr>
            <a:xfrm>
              <a:off x="-7254" y="-1"/>
              <a:ext cx="102503" cy="690517"/>
            </a:xfrm>
            <a:prstGeom prst="rect">
              <a:avLst/>
            </a:prstGeom>
            <a:solidFill>
              <a:srgbClr val="6A87C8"/>
            </a:solidFill>
            <a:ln w="50800" cap="rnd" cmpd="dbl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3" name="직사각형 12"/>
            <p:cNvSpPr/>
            <p:nvPr userDrawn="1"/>
          </p:nvSpPr>
          <p:spPr>
            <a:xfrm>
              <a:off x="95249" y="0"/>
              <a:ext cx="9810751" cy="692150"/>
            </a:xfrm>
            <a:prstGeom prst="rect">
              <a:avLst/>
            </a:prstGeom>
            <a:solidFill>
              <a:srgbClr val="1F2123">
                <a:lumMod val="10000"/>
                <a:lumOff val="90000"/>
              </a:srgbClr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sp>
        <p:nvSpPr>
          <p:cNvPr id="4" name="Rectangle 33" descr="어두운 상향 대각선"/>
          <p:cNvSpPr>
            <a:spLocks noChangeArrowheads="1"/>
          </p:cNvSpPr>
          <p:nvPr userDrawn="1"/>
        </p:nvSpPr>
        <p:spPr bwMode="auto">
          <a:xfrm>
            <a:off x="339969" y="225426"/>
            <a:ext cx="1002324" cy="34607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90000" tIns="44450" rIns="90488" bIns="44450" anchor="ctr"/>
          <a:lstStyle/>
          <a:p>
            <a:pPr marL="125413" indent="-125413" algn="ctr" eaLnBrk="1" fontAlgn="ctr" hangingPunct="1">
              <a:spcBef>
                <a:spcPts val="0"/>
              </a:spcBef>
              <a:defRPr/>
            </a:pPr>
            <a:r>
              <a:rPr lang="ko-KR" altLang="en-US" sz="9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컨설턴트</a:t>
            </a:r>
            <a:endParaRPr lang="en-US" altLang="ko-KR" sz="9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125413" indent="-125413" algn="ctr" eaLnBrk="1" fontAlgn="ctr" hangingPunct="1">
              <a:spcBef>
                <a:spcPts val="0"/>
              </a:spcBef>
              <a:defRPr/>
            </a:pPr>
            <a:r>
              <a:rPr lang="en-US" altLang="ko-KR" sz="9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PPT</a:t>
            </a:r>
            <a:r>
              <a:rPr lang="ko-KR" altLang="en-US" sz="9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 </a:t>
            </a:r>
            <a:r>
              <a:rPr lang="en-US" altLang="ko-KR" sz="9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Tip</a:t>
            </a:r>
            <a:endParaRPr lang="ko-KR" altLang="en-US" sz="9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5" name="Line 13"/>
          <p:cNvSpPr>
            <a:spLocks noChangeShapeType="1"/>
          </p:cNvSpPr>
          <p:nvPr userDrawn="1"/>
        </p:nvSpPr>
        <p:spPr bwMode="auto">
          <a:xfrm>
            <a:off x="336062" y="6516688"/>
            <a:ext cx="1151987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 sz="12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62344" y="225843"/>
            <a:ext cx="10118455" cy="36947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10" name="텍스트 개체 틀 6">
            <a:extLst>
              <a:ext uri="{FF2B5EF4-FFF2-40B4-BE49-F238E27FC236}">
                <a16:creationId xmlns:a16="http://schemas.microsoft.com/office/drawing/2014/main" id="{A5B3313E-3CF2-4160-8320-093278B659C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0142" y="996876"/>
            <a:ext cx="11365522" cy="742949"/>
          </a:xfr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pPr lvl="0"/>
            <a:endParaRPr lang="ko-KR" altLang="en-US" dirty="0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1FAACC6B-4CB3-443E-9D10-F22AB1D6CD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" y="-15792"/>
            <a:ext cx="12192000" cy="6858000"/>
          </a:xfrm>
          <a:prstGeom prst="rect">
            <a:avLst/>
          </a:prstGeom>
        </p:spPr>
      </p:pic>
      <p:sp>
        <p:nvSpPr>
          <p:cNvPr id="17" name="슬라이드 번호 개체 틀 3">
            <a:extLst>
              <a:ext uri="{FF2B5EF4-FFF2-40B4-BE49-F238E27FC236}">
                <a16:creationId xmlns:a16="http://schemas.microsoft.com/office/drawing/2014/main" id="{A3A7DAE7-1947-4316-A69B-2F57BFB14019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9757425" y="6526213"/>
            <a:ext cx="2311400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- </a:t>
            </a:r>
            <a:fld id="{16EA6C19-9EC1-4521-82E1-5C554A9BA4CA}" type="slidenum">
              <a:rPr lang="en-US" altLang="ko-KR" sz="1000" b="0" i="1">
                <a:solidFill>
                  <a:srgbClr val="000000"/>
                </a:solidFill>
                <a:ea typeface="휴먼명조"/>
                <a:cs typeface="휴먼명조"/>
              </a:rPr>
              <a:pPr algn="r" eaLnBrk="1" hangingPunct="1">
                <a:spcBef>
                  <a:spcPct val="0"/>
                </a:spcBef>
              </a:pPr>
              <a:t>‹#›</a:t>
            </a:fld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 -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7A08349-AC4D-4383-9CCF-AE37E8C08946}"/>
              </a:ext>
            </a:extLst>
          </p:cNvPr>
          <p:cNvSpPr txBox="1"/>
          <p:nvPr userDrawn="1"/>
        </p:nvSpPr>
        <p:spPr>
          <a:xfrm>
            <a:off x="400380" y="6560580"/>
            <a:ext cx="31947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altLang="ko-KR" sz="800" i="1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Tahoma" panose="020B0604030504040204" pitchFamily="34" charset="0"/>
              </a:rPr>
              <a:t>https://redslide.blog.me</a:t>
            </a:r>
            <a:endParaRPr lang="ko-KR" altLang="en-US" sz="800" i="1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  <a:cs typeface="Tahoma" panose="020B0604030504040204" pitchFamily="34" charset="0"/>
            </a:endParaRPr>
          </a:p>
        </p:txBody>
      </p:sp>
      <p:pic>
        <p:nvPicPr>
          <p:cNvPr id="19" name="그림 8">
            <a:extLst>
              <a:ext uri="{FF2B5EF4-FFF2-40B4-BE49-F238E27FC236}">
                <a16:creationId xmlns:a16="http://schemas.microsoft.com/office/drawing/2014/main" id="{7B8B9009-C138-43E0-BDC1-A07302A443C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6554788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3641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참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4"/>
          <p:cNvSpPr>
            <a:spLocks noChangeArrowheads="1"/>
          </p:cNvSpPr>
          <p:nvPr userDrawn="1"/>
        </p:nvSpPr>
        <p:spPr bwMode="auto">
          <a:xfrm>
            <a:off x="336062" y="692150"/>
            <a:ext cx="11855938" cy="50800"/>
          </a:xfrm>
          <a:prstGeom prst="rect">
            <a:avLst/>
          </a:pr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000" kern="0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ahoma" panose="020B0604030504040204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-8928" y="-1"/>
            <a:ext cx="12200928" cy="742951"/>
            <a:chOff x="-7254" y="-1"/>
            <a:chExt cx="9913254" cy="692151"/>
          </a:xfrm>
        </p:grpSpPr>
        <p:sp>
          <p:nvSpPr>
            <p:cNvPr id="12" name="직사각형 11"/>
            <p:cNvSpPr/>
            <p:nvPr userDrawn="1"/>
          </p:nvSpPr>
          <p:spPr>
            <a:xfrm>
              <a:off x="-7254" y="-1"/>
              <a:ext cx="102503" cy="690517"/>
            </a:xfrm>
            <a:prstGeom prst="rect">
              <a:avLst/>
            </a:prstGeom>
            <a:solidFill>
              <a:srgbClr val="6A87C8"/>
            </a:solidFill>
            <a:ln w="50800" cap="rnd" cmpd="dbl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3" name="직사각형 12"/>
            <p:cNvSpPr/>
            <p:nvPr userDrawn="1"/>
          </p:nvSpPr>
          <p:spPr>
            <a:xfrm>
              <a:off x="95249" y="0"/>
              <a:ext cx="9810751" cy="692150"/>
            </a:xfrm>
            <a:prstGeom prst="rect">
              <a:avLst/>
            </a:prstGeom>
            <a:solidFill>
              <a:srgbClr val="1F2123">
                <a:lumMod val="10000"/>
                <a:lumOff val="90000"/>
              </a:srgbClr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sp>
        <p:nvSpPr>
          <p:cNvPr id="4" name="Rectangle 33" descr="어두운 상향 대각선"/>
          <p:cNvSpPr>
            <a:spLocks noChangeArrowheads="1"/>
          </p:cNvSpPr>
          <p:nvPr userDrawn="1"/>
        </p:nvSpPr>
        <p:spPr bwMode="auto">
          <a:xfrm>
            <a:off x="339969" y="225426"/>
            <a:ext cx="1002324" cy="34607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90000" tIns="44450" rIns="90488" bIns="44450" anchor="ctr"/>
          <a:lstStyle/>
          <a:p>
            <a:pPr marL="125413" indent="-125413" algn="ctr" eaLnBrk="1" fontAlgn="ctr" hangingPunct="1">
              <a:spcBef>
                <a:spcPct val="20000"/>
              </a:spcBef>
              <a:defRPr/>
            </a:pPr>
            <a:r>
              <a:rPr lang="en-US" altLang="ko-KR" sz="9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9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참고</a:t>
            </a:r>
            <a:r>
              <a:rPr lang="en-US" altLang="ko-KR" sz="9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endParaRPr lang="ko-KR" altLang="en-US" sz="9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5" name="Line 13"/>
          <p:cNvSpPr>
            <a:spLocks noChangeShapeType="1"/>
          </p:cNvSpPr>
          <p:nvPr userDrawn="1"/>
        </p:nvSpPr>
        <p:spPr bwMode="auto">
          <a:xfrm>
            <a:off x="336062" y="6516688"/>
            <a:ext cx="1151987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 sz="12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62344" y="225843"/>
            <a:ext cx="10118455" cy="36947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3C2058D-2766-44ED-A87E-94F3B41733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" y="-15792"/>
            <a:ext cx="12192000" cy="6858000"/>
          </a:xfrm>
          <a:prstGeom prst="rect">
            <a:avLst/>
          </a:prstGeom>
        </p:spPr>
      </p:pic>
      <p:sp>
        <p:nvSpPr>
          <p:cNvPr id="15" name="슬라이드 번호 개체 틀 3">
            <a:extLst>
              <a:ext uri="{FF2B5EF4-FFF2-40B4-BE49-F238E27FC236}">
                <a16:creationId xmlns:a16="http://schemas.microsoft.com/office/drawing/2014/main" id="{3FE81DD6-C3CA-4723-894C-D1979F3C41F2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9757425" y="6526213"/>
            <a:ext cx="2311400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- </a:t>
            </a:r>
            <a:fld id="{16EA6C19-9EC1-4521-82E1-5C554A9BA4CA}" type="slidenum">
              <a:rPr lang="en-US" altLang="ko-KR" sz="1000" b="0" i="1">
                <a:solidFill>
                  <a:srgbClr val="000000"/>
                </a:solidFill>
                <a:ea typeface="휴먼명조"/>
                <a:cs typeface="휴먼명조"/>
              </a:rPr>
              <a:pPr algn="r" eaLnBrk="1" hangingPunct="1">
                <a:spcBef>
                  <a:spcPct val="0"/>
                </a:spcBef>
              </a:pPr>
              <a:t>‹#›</a:t>
            </a:fld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 -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F4000B4-4F53-473B-BE0F-39669FD17C4F}"/>
              </a:ext>
            </a:extLst>
          </p:cNvPr>
          <p:cNvSpPr txBox="1"/>
          <p:nvPr userDrawn="1"/>
        </p:nvSpPr>
        <p:spPr>
          <a:xfrm>
            <a:off x="400380" y="6560580"/>
            <a:ext cx="31947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altLang="ko-KR" sz="800" i="1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Tahoma" panose="020B0604030504040204" pitchFamily="34" charset="0"/>
              </a:rPr>
              <a:t>https://redslide.blog.me</a:t>
            </a:r>
            <a:endParaRPr lang="ko-KR" altLang="en-US" sz="800" i="1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  <a:cs typeface="Tahoma" panose="020B0604030504040204" pitchFamily="34" charset="0"/>
            </a:endParaRPr>
          </a:p>
        </p:txBody>
      </p:sp>
      <p:pic>
        <p:nvPicPr>
          <p:cNvPr id="17" name="그림 8">
            <a:extLst>
              <a:ext uri="{FF2B5EF4-FFF2-40B4-BE49-F238E27FC236}">
                <a16:creationId xmlns:a16="http://schemas.microsoft.com/office/drawing/2014/main" id="{D1C01E05-E411-4AA7-A815-3BA6ACE248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6554788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5186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실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/>
          <p:cNvGrpSpPr/>
          <p:nvPr userDrawn="1"/>
        </p:nvGrpSpPr>
        <p:grpSpPr>
          <a:xfrm>
            <a:off x="-8928" y="-1"/>
            <a:ext cx="12200928" cy="742951"/>
            <a:chOff x="-7254" y="-1"/>
            <a:chExt cx="9913254" cy="692151"/>
          </a:xfrm>
        </p:grpSpPr>
        <p:sp>
          <p:nvSpPr>
            <p:cNvPr id="13" name="직사각형 12"/>
            <p:cNvSpPr/>
            <p:nvPr userDrawn="1"/>
          </p:nvSpPr>
          <p:spPr>
            <a:xfrm>
              <a:off x="-7254" y="-1"/>
              <a:ext cx="102503" cy="690517"/>
            </a:xfrm>
            <a:prstGeom prst="rect">
              <a:avLst/>
            </a:prstGeom>
            <a:solidFill>
              <a:srgbClr val="6A87C8"/>
            </a:solidFill>
            <a:ln w="50800" cap="rnd" cmpd="dbl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" name="직사각형 13"/>
            <p:cNvSpPr/>
            <p:nvPr userDrawn="1"/>
          </p:nvSpPr>
          <p:spPr>
            <a:xfrm>
              <a:off x="95249" y="0"/>
              <a:ext cx="9810751" cy="692150"/>
            </a:xfrm>
            <a:prstGeom prst="rect">
              <a:avLst/>
            </a:prstGeom>
            <a:solidFill>
              <a:srgbClr val="1F2123">
                <a:lumMod val="10000"/>
                <a:lumOff val="90000"/>
              </a:srgbClr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sp>
        <p:nvSpPr>
          <p:cNvPr id="6" name="Line 13"/>
          <p:cNvSpPr>
            <a:spLocks noChangeShapeType="1"/>
          </p:cNvSpPr>
          <p:nvPr userDrawn="1"/>
        </p:nvSpPr>
        <p:spPr bwMode="auto">
          <a:xfrm>
            <a:off x="336062" y="6516688"/>
            <a:ext cx="1151987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 sz="12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83023" y="225843"/>
            <a:ext cx="9997776" cy="36947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15" name="Rectangle 33" descr="어두운 상향 대각선">
            <a:extLst>
              <a:ext uri="{FF2B5EF4-FFF2-40B4-BE49-F238E27FC236}">
                <a16:creationId xmlns:a16="http://schemas.microsoft.com/office/drawing/2014/main" id="{B747D687-3BF2-42A4-9B3D-20C3574FFA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69438" y="225427"/>
            <a:ext cx="706992" cy="34607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lIns="90000" tIns="44450" rIns="90488" bIns="44450" anchor="ctr"/>
          <a:lstStyle/>
          <a:p>
            <a:pPr marL="125413" indent="-125413" algn="ctr" eaLnBrk="1" fontAlgn="ctr" hangingPunct="1">
              <a:spcBef>
                <a:spcPts val="0"/>
              </a:spcBef>
              <a:defRPr/>
            </a:pPr>
            <a:r>
              <a:rPr lang="ko-KR" altLang="en-US" sz="12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실습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E6472546-C59D-4B5B-90B4-5825271480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37" y="32941"/>
            <a:ext cx="716278" cy="581976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17731266-E1F2-4855-BF44-474708D847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" y="-15792"/>
            <a:ext cx="12192000" cy="6858000"/>
          </a:xfrm>
          <a:prstGeom prst="rect">
            <a:avLst/>
          </a:prstGeom>
        </p:spPr>
      </p:pic>
      <p:sp>
        <p:nvSpPr>
          <p:cNvPr id="17" name="슬라이드 번호 개체 틀 3">
            <a:extLst>
              <a:ext uri="{FF2B5EF4-FFF2-40B4-BE49-F238E27FC236}">
                <a16:creationId xmlns:a16="http://schemas.microsoft.com/office/drawing/2014/main" id="{9EAF7C0E-A5CE-4D38-B7E0-BE6DCA732C3C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9757425" y="6526213"/>
            <a:ext cx="2311400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- </a:t>
            </a:r>
            <a:fld id="{16EA6C19-9EC1-4521-82E1-5C554A9BA4CA}" type="slidenum">
              <a:rPr lang="en-US" altLang="ko-KR" sz="1000" b="0" i="1">
                <a:solidFill>
                  <a:srgbClr val="000000"/>
                </a:solidFill>
                <a:ea typeface="휴먼명조"/>
                <a:cs typeface="휴먼명조"/>
              </a:rPr>
              <a:pPr algn="r" eaLnBrk="1" hangingPunct="1">
                <a:spcBef>
                  <a:spcPct val="0"/>
                </a:spcBef>
              </a:pPr>
              <a:t>‹#›</a:t>
            </a:fld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 -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65D5B00-B964-4CB9-AE8F-0FEBF9C4E1E7}"/>
              </a:ext>
            </a:extLst>
          </p:cNvPr>
          <p:cNvSpPr txBox="1"/>
          <p:nvPr userDrawn="1"/>
        </p:nvSpPr>
        <p:spPr>
          <a:xfrm>
            <a:off x="400380" y="6560580"/>
            <a:ext cx="31947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altLang="ko-KR" sz="800" i="1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Tahoma" panose="020B0604030504040204" pitchFamily="34" charset="0"/>
              </a:rPr>
              <a:t>https://redslide.blog.me</a:t>
            </a:r>
            <a:endParaRPr lang="ko-KR" altLang="en-US" sz="800" i="1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  <a:cs typeface="Tahoma" panose="020B0604030504040204" pitchFamily="34" charset="0"/>
            </a:endParaRPr>
          </a:p>
        </p:txBody>
      </p:sp>
      <p:pic>
        <p:nvPicPr>
          <p:cNvPr id="19" name="그림 8">
            <a:extLst>
              <a:ext uri="{FF2B5EF4-FFF2-40B4-BE49-F238E27FC236}">
                <a16:creationId xmlns:a16="http://schemas.microsoft.com/office/drawing/2014/main" id="{08317360-0E34-4CE1-B607-F794652FB4E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6554788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8413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4"/>
          <p:cNvSpPr>
            <a:spLocks noChangeArrowheads="1"/>
          </p:cNvSpPr>
          <p:nvPr userDrawn="1"/>
        </p:nvSpPr>
        <p:spPr bwMode="auto">
          <a:xfrm>
            <a:off x="336062" y="692150"/>
            <a:ext cx="11855938" cy="50800"/>
          </a:xfrm>
          <a:prstGeom prst="rect">
            <a:avLst/>
          </a:pr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000" kern="0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ahoma" panose="020B0604030504040204" pitchFamily="34" charset="0"/>
            </a:endParaRPr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-8928" y="-1"/>
            <a:ext cx="12200928" cy="742951"/>
            <a:chOff x="-7254" y="-1"/>
            <a:chExt cx="9913254" cy="692151"/>
          </a:xfrm>
        </p:grpSpPr>
        <p:sp>
          <p:nvSpPr>
            <p:cNvPr id="12" name="직사각형 11"/>
            <p:cNvSpPr/>
            <p:nvPr userDrawn="1"/>
          </p:nvSpPr>
          <p:spPr>
            <a:xfrm>
              <a:off x="-7254" y="-1"/>
              <a:ext cx="102503" cy="690517"/>
            </a:xfrm>
            <a:prstGeom prst="rect">
              <a:avLst/>
            </a:prstGeom>
            <a:solidFill>
              <a:srgbClr val="6A87C8"/>
            </a:solidFill>
            <a:ln w="50800" cap="rnd" cmpd="dbl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" name="직사각형 13"/>
            <p:cNvSpPr/>
            <p:nvPr userDrawn="1"/>
          </p:nvSpPr>
          <p:spPr>
            <a:xfrm>
              <a:off x="95249" y="0"/>
              <a:ext cx="9810751" cy="692150"/>
            </a:xfrm>
            <a:prstGeom prst="rect">
              <a:avLst/>
            </a:prstGeom>
            <a:solidFill>
              <a:srgbClr val="1F2123">
                <a:lumMod val="10000"/>
                <a:lumOff val="90000"/>
              </a:srgbClr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0417" y="202565"/>
            <a:ext cx="10990384" cy="452571"/>
          </a:xfrm>
        </p:spPr>
        <p:txBody>
          <a:bodyPr/>
          <a:lstStyle>
            <a:lvl1pPr>
              <a:defRPr sz="26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 b="0">
                <a:latin typeface="Noto Sans CJK KR Bold" panose="020B0800000000000000" pitchFamily="34" charset="-127"/>
                <a:ea typeface="Noto Sans CJK KR Bold" panose="020B0800000000000000" pitchFamily="34" charset="-127"/>
              </a:defRPr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18" name="Line 13"/>
          <p:cNvSpPr>
            <a:spLocks noChangeShapeType="1"/>
          </p:cNvSpPr>
          <p:nvPr userDrawn="1"/>
        </p:nvSpPr>
        <p:spPr bwMode="auto">
          <a:xfrm>
            <a:off x="336062" y="6516688"/>
            <a:ext cx="1151987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 sz="1200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2B7C8082-1FF0-4E8C-BDEE-D66C3FBEDD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" y="-15792"/>
            <a:ext cx="12192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0CAEECC-9E57-41C4-A658-185E97CF7EC9}"/>
              </a:ext>
            </a:extLst>
          </p:cNvPr>
          <p:cNvSpPr txBox="1"/>
          <p:nvPr userDrawn="1"/>
        </p:nvSpPr>
        <p:spPr>
          <a:xfrm>
            <a:off x="400380" y="6560580"/>
            <a:ext cx="31947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altLang="ko-KR" sz="800" i="1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Tahoma" panose="020B0604030504040204" pitchFamily="34" charset="0"/>
              </a:rPr>
              <a:t>https://redslide.blog.me</a:t>
            </a:r>
            <a:endParaRPr lang="ko-KR" altLang="en-US" sz="800" i="1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  <a:cs typeface="Tahoma" panose="020B0604030504040204" pitchFamily="34" charset="0"/>
            </a:endParaRPr>
          </a:p>
        </p:txBody>
      </p:sp>
      <p:pic>
        <p:nvPicPr>
          <p:cNvPr id="11" name="그림 8">
            <a:extLst>
              <a:ext uri="{FF2B5EF4-FFF2-40B4-BE49-F238E27FC236}">
                <a16:creationId xmlns:a16="http://schemas.microsoft.com/office/drawing/2014/main" id="{2227AAC4-73A8-49FC-A55C-88639A76B6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6554788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슬라이드 번호 개체 틀 3">
            <a:extLst>
              <a:ext uri="{FF2B5EF4-FFF2-40B4-BE49-F238E27FC236}">
                <a16:creationId xmlns:a16="http://schemas.microsoft.com/office/drawing/2014/main" id="{41029A19-8549-4A13-8D5E-77606F71F2D1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9757425" y="6526213"/>
            <a:ext cx="2311400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- </a:t>
            </a:r>
            <a:fld id="{16EA6C19-9EC1-4521-82E1-5C554A9BA4CA}" type="slidenum">
              <a:rPr lang="en-US" altLang="ko-KR" sz="1000" b="0" i="1">
                <a:solidFill>
                  <a:srgbClr val="000000"/>
                </a:solidFill>
                <a:ea typeface="휴먼명조"/>
                <a:cs typeface="휴먼명조"/>
              </a:rPr>
              <a:pPr algn="r" eaLnBrk="1" hangingPunct="1">
                <a:spcBef>
                  <a:spcPct val="0"/>
                </a:spcBef>
              </a:pPr>
              <a:t>‹#›</a:t>
            </a:fld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1540334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예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98863" y="236955"/>
            <a:ext cx="10546402" cy="36947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Rectangle 33" descr="어두운 상향 대각선"/>
          <p:cNvSpPr>
            <a:spLocks noChangeArrowheads="1"/>
          </p:cNvSpPr>
          <p:nvPr userDrawn="1"/>
        </p:nvSpPr>
        <p:spPr bwMode="auto">
          <a:xfrm>
            <a:off x="339969" y="182696"/>
            <a:ext cx="1002324" cy="346075"/>
          </a:xfrm>
          <a:prstGeom prst="rect">
            <a:avLst/>
          </a:prstGeom>
          <a:solidFill>
            <a:srgbClr val="990000">
              <a:lumMod val="75000"/>
            </a:srgbClr>
          </a:solidFill>
          <a:ln w="9525" algn="ctr">
            <a:noFill/>
            <a:miter lim="800000"/>
            <a:headEnd/>
            <a:tailEnd/>
          </a:ln>
        </p:spPr>
        <p:txBody>
          <a:bodyPr lIns="90000" tIns="44450" rIns="90488" bIns="44450" anchor="ctr"/>
          <a:lstStyle/>
          <a:p>
            <a:pPr marL="125413" marR="0" lvl="0" indent="-125413" algn="ctr" defTabSz="914400" eaLnBrk="1" fontAlgn="ctr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</a:rPr>
              <a:t>[Case]</a:t>
            </a:r>
            <a:endParaRPr kumimoji="0" lang="ko-KR" altLang="en-US" sz="12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95288AA-865F-48B5-9B72-F42A45A6B2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" y="-15792"/>
            <a:ext cx="12192000" cy="6858000"/>
          </a:xfrm>
          <a:prstGeom prst="rect">
            <a:avLst/>
          </a:prstGeom>
        </p:spPr>
      </p:pic>
      <p:sp>
        <p:nvSpPr>
          <p:cNvPr id="8" name="슬라이드 번호 개체 틀 3">
            <a:extLst>
              <a:ext uri="{FF2B5EF4-FFF2-40B4-BE49-F238E27FC236}">
                <a16:creationId xmlns:a16="http://schemas.microsoft.com/office/drawing/2014/main" id="{793E7BD6-3A8F-4594-8A63-B2732FA9B9D1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9757425" y="6526213"/>
            <a:ext cx="2311400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- </a:t>
            </a:r>
            <a:fld id="{16EA6C19-9EC1-4521-82E1-5C554A9BA4CA}" type="slidenum">
              <a:rPr lang="en-US" altLang="ko-KR" sz="1000" b="0" i="1">
                <a:solidFill>
                  <a:srgbClr val="000000"/>
                </a:solidFill>
                <a:ea typeface="휴먼명조"/>
                <a:cs typeface="휴먼명조"/>
              </a:rPr>
              <a:pPr algn="r" eaLnBrk="1" hangingPunct="1">
                <a:spcBef>
                  <a:spcPct val="0"/>
                </a:spcBef>
              </a:pPr>
              <a:t>‹#›</a:t>
            </a:fld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 -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B4D462-0E89-455A-A62D-ABA2E7EBFDA4}"/>
              </a:ext>
            </a:extLst>
          </p:cNvPr>
          <p:cNvSpPr txBox="1"/>
          <p:nvPr userDrawn="1"/>
        </p:nvSpPr>
        <p:spPr>
          <a:xfrm>
            <a:off x="400380" y="6560580"/>
            <a:ext cx="31947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altLang="ko-KR" sz="800" i="1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Tahoma" panose="020B0604030504040204" pitchFamily="34" charset="0"/>
              </a:rPr>
              <a:t>https://redslide.blog.me</a:t>
            </a:r>
            <a:endParaRPr lang="ko-KR" altLang="en-US" sz="800" i="1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  <a:cs typeface="Tahoma" panose="020B0604030504040204" pitchFamily="34" charset="0"/>
            </a:endParaRPr>
          </a:p>
        </p:txBody>
      </p:sp>
      <p:pic>
        <p:nvPicPr>
          <p:cNvPr id="10" name="그림 8">
            <a:extLst>
              <a:ext uri="{FF2B5EF4-FFF2-40B4-BE49-F238E27FC236}">
                <a16:creationId xmlns:a16="http://schemas.microsoft.com/office/drawing/2014/main" id="{FAE6E48D-C43D-4F06-B8C3-A71E0BF8B2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6554788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1031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4"/>
          <p:cNvSpPr>
            <a:spLocks noChangeArrowheads="1"/>
          </p:cNvSpPr>
          <p:nvPr userDrawn="1"/>
        </p:nvSpPr>
        <p:spPr bwMode="auto">
          <a:xfrm>
            <a:off x="336062" y="692150"/>
            <a:ext cx="11855938" cy="50800"/>
          </a:xfrm>
          <a:prstGeom prst="rect">
            <a:avLst/>
          </a:pr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000" kern="0" dirty="0">
              <a:solidFill>
                <a:prstClr val="white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ahoma" panose="020B0604030504040204" pitchFamily="34" charset="0"/>
            </a:endParaRPr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-8928" y="-1"/>
            <a:ext cx="12200928" cy="742951"/>
            <a:chOff x="-7254" y="-1"/>
            <a:chExt cx="9913254" cy="692151"/>
          </a:xfrm>
        </p:grpSpPr>
        <p:sp>
          <p:nvSpPr>
            <p:cNvPr id="12" name="직사각형 11"/>
            <p:cNvSpPr/>
            <p:nvPr userDrawn="1"/>
          </p:nvSpPr>
          <p:spPr>
            <a:xfrm>
              <a:off x="-7254" y="-1"/>
              <a:ext cx="102503" cy="690517"/>
            </a:xfrm>
            <a:prstGeom prst="rect">
              <a:avLst/>
            </a:prstGeom>
            <a:solidFill>
              <a:srgbClr val="6A87C8"/>
            </a:solidFill>
            <a:ln w="50800" cap="rnd" cmpd="dbl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14" name="직사각형 13"/>
            <p:cNvSpPr/>
            <p:nvPr userDrawn="1"/>
          </p:nvSpPr>
          <p:spPr>
            <a:xfrm>
              <a:off x="95249" y="0"/>
              <a:ext cx="9810751" cy="692150"/>
            </a:xfrm>
            <a:prstGeom prst="rect">
              <a:avLst/>
            </a:prstGeom>
            <a:solidFill>
              <a:srgbClr val="1F2123">
                <a:lumMod val="10000"/>
                <a:lumOff val="90000"/>
              </a:srgbClr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0417" y="202565"/>
            <a:ext cx="10990384" cy="452571"/>
          </a:xfrm>
        </p:spPr>
        <p:txBody>
          <a:bodyPr/>
          <a:lstStyle>
            <a:lvl1pPr>
              <a:defRPr sz="26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18" name="Line 13"/>
          <p:cNvSpPr>
            <a:spLocks noChangeShapeType="1"/>
          </p:cNvSpPr>
          <p:nvPr userDrawn="1"/>
        </p:nvSpPr>
        <p:spPr bwMode="auto">
          <a:xfrm>
            <a:off x="336062" y="6516688"/>
            <a:ext cx="1151987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ko-KR" altLang="en-US" sz="1200" dirty="0"/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3758A181-9E62-4ED8-94CD-C53CF97617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0142" y="996876"/>
            <a:ext cx="11365522" cy="742949"/>
          </a:xfr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pPr lvl="0"/>
            <a:endParaRPr lang="ko-KR" altLang="en-US" dirty="0"/>
          </a:p>
        </p:txBody>
      </p:sp>
      <p:sp>
        <p:nvSpPr>
          <p:cNvPr id="13" name="직사각형 17">
            <a:extLst>
              <a:ext uri="{FF2B5EF4-FFF2-40B4-BE49-F238E27FC236}">
                <a16:creationId xmlns:a16="http://schemas.microsoft.com/office/drawing/2014/main" id="{6B20BB77-474B-4500-898F-EA5286EDAF5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37625" y="835025"/>
            <a:ext cx="11514016" cy="5581650"/>
          </a:xfrm>
          <a:prstGeom prst="rect">
            <a:avLst/>
          </a:prstGeom>
          <a:noFill/>
          <a:ln w="9525" algn="ctr">
            <a:solidFill>
              <a:srgbClr val="91919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4450" rIns="90488" bIns="44450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92075" marR="0" lvl="0" indent="-92075" algn="l" defTabSz="914400" rtl="0" eaLnBrk="1" fontAlgn="base" latinLnBrk="1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n-cs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FF553264-5AC6-417E-9682-B2CB791493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" y="-15792"/>
            <a:ext cx="12192000" cy="6858000"/>
          </a:xfrm>
          <a:prstGeom prst="rect">
            <a:avLst/>
          </a:prstGeom>
        </p:spPr>
      </p:pic>
      <p:sp>
        <p:nvSpPr>
          <p:cNvPr id="17" name="슬라이드 번호 개체 틀 3">
            <a:extLst>
              <a:ext uri="{FF2B5EF4-FFF2-40B4-BE49-F238E27FC236}">
                <a16:creationId xmlns:a16="http://schemas.microsoft.com/office/drawing/2014/main" id="{BFD0C21C-5602-4D16-9E2E-DDB79AD0AF53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9757425" y="6526213"/>
            <a:ext cx="2311400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algn="r" eaLnBrk="1" hangingPunct="1">
              <a:spcBef>
                <a:spcPct val="0"/>
              </a:spcBef>
            </a:pPr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- </a:t>
            </a:r>
            <a:fld id="{16EA6C19-9EC1-4521-82E1-5C554A9BA4CA}" type="slidenum">
              <a:rPr lang="en-US" altLang="ko-KR" sz="1000" b="0" i="1">
                <a:solidFill>
                  <a:srgbClr val="000000"/>
                </a:solidFill>
                <a:ea typeface="휴먼명조"/>
                <a:cs typeface="휴먼명조"/>
              </a:rPr>
              <a:pPr algn="r" eaLnBrk="1" hangingPunct="1">
                <a:spcBef>
                  <a:spcPct val="0"/>
                </a:spcBef>
              </a:pPr>
              <a:t>‹#›</a:t>
            </a:fld>
            <a:r>
              <a:rPr lang="en-US" altLang="ko-KR" sz="1000" b="0" i="1" dirty="0">
                <a:solidFill>
                  <a:srgbClr val="000000"/>
                </a:solidFill>
                <a:ea typeface="휴먼명조"/>
                <a:cs typeface="휴먼명조"/>
              </a:rPr>
              <a:t> -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06A1369-555F-43D2-BEE6-89C760288DFE}"/>
              </a:ext>
            </a:extLst>
          </p:cNvPr>
          <p:cNvSpPr txBox="1"/>
          <p:nvPr userDrawn="1"/>
        </p:nvSpPr>
        <p:spPr>
          <a:xfrm>
            <a:off x="400380" y="6560580"/>
            <a:ext cx="31947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altLang="ko-KR" sz="800" i="1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Tahoma" panose="020B0604030504040204" pitchFamily="34" charset="0"/>
              </a:rPr>
              <a:t>https://redslide.blog.me</a:t>
            </a:r>
            <a:endParaRPr lang="ko-KR" altLang="en-US" sz="800" i="1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  <a:cs typeface="Tahoma" panose="020B0604030504040204" pitchFamily="34" charset="0"/>
            </a:endParaRPr>
          </a:p>
        </p:txBody>
      </p:sp>
      <p:pic>
        <p:nvPicPr>
          <p:cNvPr id="20" name="그림 8">
            <a:extLst>
              <a:ext uri="{FF2B5EF4-FFF2-40B4-BE49-F238E27FC236}">
                <a16:creationId xmlns:a16="http://schemas.microsoft.com/office/drawing/2014/main" id="{5E7D3077-980C-4F60-A22B-36DC5C7D17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6554788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8506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0417" y="225425"/>
            <a:ext cx="10990384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/>
              <a:t>HY </a:t>
            </a:r>
            <a:r>
              <a:rPr lang="ko-KR" altLang="en-US"/>
              <a:t>견고딕</a:t>
            </a:r>
            <a:r>
              <a:rPr lang="en-US" altLang="ko-KR"/>
              <a:t> 20pt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0417" y="827089"/>
            <a:ext cx="1136552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D2969CA-6DEE-479A-82F3-C45BBFB7D61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" y="-15792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54" r:id="rId5"/>
    <p:sldLayoutId id="2147483947" r:id="rId6"/>
    <p:sldLayoutId id="2147483987" r:id="rId7"/>
    <p:sldLayoutId id="2147483990" r:id="rId8"/>
    <p:sldLayoutId id="2147484012" r:id="rId9"/>
    <p:sldLayoutId id="2147484048" r:id="rId10"/>
    <p:sldLayoutId id="2147484071" r:id="rId11"/>
  </p:sldLayoutIdLst>
  <p:txStyles>
    <p:titleStyle>
      <a:lvl1pPr algn="l" defTabSz="915988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Noto Sans CJK KR Bold" panose="020B0800000000000000" pitchFamily="34" charset="-127"/>
          <a:ea typeface="Noto Sans CJK KR Bold" panose="020B0800000000000000" pitchFamily="34" charset="-127"/>
          <a:cs typeface="Arial Unicode MS" panose="020B0604020202020204" pitchFamily="50" charset="-127"/>
        </a:defRPr>
      </a:lvl1pPr>
      <a:lvl2pPr algn="l" defTabSz="915988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Noto Sans CJK KR Bold" panose="020B0800000000000000" pitchFamily="34" charset="-127"/>
          <a:ea typeface="Noto Sans CJK KR Bold" panose="020B0800000000000000" pitchFamily="34" charset="-127"/>
          <a:cs typeface="Arial Unicode MS"/>
        </a:defRPr>
      </a:lvl2pPr>
      <a:lvl3pPr algn="l" defTabSz="915988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Noto Sans CJK KR Bold" panose="020B0800000000000000" pitchFamily="34" charset="-127"/>
          <a:ea typeface="Noto Sans CJK KR Bold" panose="020B0800000000000000" pitchFamily="34" charset="-127"/>
          <a:cs typeface="Arial Unicode MS"/>
        </a:defRPr>
      </a:lvl3pPr>
      <a:lvl4pPr algn="l" defTabSz="915988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Noto Sans CJK KR Bold" panose="020B0800000000000000" pitchFamily="34" charset="-127"/>
          <a:ea typeface="Noto Sans CJK KR Bold" panose="020B0800000000000000" pitchFamily="34" charset="-127"/>
          <a:cs typeface="Arial Unicode MS"/>
        </a:defRPr>
      </a:lvl4pPr>
      <a:lvl5pPr algn="l" defTabSz="915988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kumimoji="1" sz="2000">
          <a:solidFill>
            <a:schemeClr val="tx1"/>
          </a:solidFill>
          <a:latin typeface="Noto Sans CJK KR Bold" panose="020B0800000000000000" pitchFamily="34" charset="-127"/>
          <a:ea typeface="Noto Sans CJK KR Bold" panose="020B0800000000000000" pitchFamily="34" charset="-127"/>
          <a:cs typeface="Arial Unicode MS"/>
        </a:defRPr>
      </a:lvl5pPr>
      <a:lvl6pPr marL="457200" algn="l" defTabSz="915988" rtl="0" fontAlgn="base" latinLnBrk="1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HY견고딕" pitchFamily="18" charset="-127"/>
          <a:ea typeface="HY견고딕" pitchFamily="18" charset="-127"/>
        </a:defRPr>
      </a:lvl6pPr>
      <a:lvl7pPr marL="914400" algn="l" defTabSz="915988" rtl="0" fontAlgn="base" latinLnBrk="1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HY견고딕" pitchFamily="18" charset="-127"/>
          <a:ea typeface="HY견고딕" pitchFamily="18" charset="-127"/>
        </a:defRPr>
      </a:lvl7pPr>
      <a:lvl8pPr marL="1371600" algn="l" defTabSz="915988" rtl="0" fontAlgn="base" latinLnBrk="1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HY견고딕" pitchFamily="18" charset="-127"/>
          <a:ea typeface="HY견고딕" pitchFamily="18" charset="-127"/>
        </a:defRPr>
      </a:lvl8pPr>
      <a:lvl9pPr marL="1828800" algn="l" defTabSz="915988" rtl="0" fontAlgn="base" latinLnBrk="1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HY견고딕" pitchFamily="18" charset="-127"/>
          <a:ea typeface="HY견고딕" pitchFamily="18" charset="-127"/>
        </a:defRPr>
      </a:lvl9pPr>
    </p:titleStyle>
    <p:bodyStyle>
      <a:lvl1pPr marL="263525" indent="-263525" algn="l" defTabSz="739775" rtl="0" eaLnBrk="0" fontAlgn="base" hangingPunct="0">
        <a:spcBef>
          <a:spcPct val="0"/>
        </a:spcBef>
        <a:spcAft>
          <a:spcPct val="0"/>
        </a:spcAft>
        <a:buClr>
          <a:schemeClr val="tx1"/>
        </a:buClr>
        <a:buSzPct val="100000"/>
        <a:buFont typeface="Wingdings" panose="05000000000000000000" pitchFamily="2" charset="2"/>
        <a:buChar char="q"/>
        <a:defRPr kumimoji="1" sz="1600">
          <a:solidFill>
            <a:schemeClr val="tx1"/>
          </a:solidFill>
          <a:latin typeface="+mn-ea"/>
          <a:ea typeface="+mn-ea"/>
          <a:cs typeface="+mn-cs"/>
        </a:defRPr>
      </a:lvl1pPr>
      <a:lvl2pPr marL="609600" indent="-166688" algn="l" defTabSz="739775" rtl="0" eaLnBrk="0" fontAlgn="base" latinLnBrk="1" hangingPunct="0">
        <a:spcBef>
          <a:spcPct val="50000"/>
        </a:spcBef>
        <a:spcAft>
          <a:spcPct val="0"/>
        </a:spcAft>
        <a:buClr>
          <a:srgbClr val="990000"/>
        </a:buClr>
        <a:buSzPct val="100000"/>
        <a:buChar char="–"/>
        <a:defRPr kumimoji="1">
          <a:solidFill>
            <a:schemeClr val="tx1"/>
          </a:solidFill>
          <a:latin typeface="굴림" pitchFamily="50" charset="-127"/>
          <a:ea typeface="굴림" pitchFamily="50" charset="-127"/>
        </a:defRPr>
      </a:lvl2pPr>
      <a:lvl3pPr marL="909638" indent="-120650" algn="l" defTabSz="739775" rtl="0" eaLnBrk="0" fontAlgn="base" latinLnBrk="1" hangingPunct="0">
        <a:spcBef>
          <a:spcPct val="50000"/>
        </a:spcBef>
        <a:spcAft>
          <a:spcPct val="0"/>
        </a:spcAft>
        <a:buClr>
          <a:srgbClr val="990000"/>
        </a:buClr>
        <a:buSzPct val="100000"/>
        <a:buChar char="·"/>
        <a:defRPr kumimoji="1">
          <a:solidFill>
            <a:schemeClr val="tx1"/>
          </a:solidFill>
          <a:latin typeface="굴림" pitchFamily="50" charset="-127"/>
          <a:ea typeface="굴림" pitchFamily="50" charset="-127"/>
        </a:defRPr>
      </a:lvl3pPr>
      <a:lvl4pPr marL="1252538" indent="-163513" algn="l" defTabSz="739775" rtl="0" eaLnBrk="0" fontAlgn="base" latinLnBrk="1" hangingPunct="0">
        <a:spcBef>
          <a:spcPct val="20000"/>
        </a:spcBef>
        <a:spcAft>
          <a:spcPct val="0"/>
        </a:spcAft>
        <a:buChar char="-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4pPr>
      <a:lvl5pPr marL="1635125" indent="-203200" algn="l" defTabSz="739775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5pPr>
      <a:lvl6pPr marL="2092325" indent="-203200" algn="l" defTabSz="739775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6pPr>
      <a:lvl7pPr marL="2549525" indent="-203200" algn="l" defTabSz="739775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7pPr>
      <a:lvl8pPr marL="3006725" indent="-203200" algn="l" defTabSz="739775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8pPr>
      <a:lvl9pPr marL="3463925" indent="-203200" algn="l" defTabSz="739775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3.xml"/><Relationship Id="rId7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2.png"/><Relationship Id="rId7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emf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20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4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png"/><Relationship Id="rId7" Type="http://schemas.openxmlformats.org/officeDocument/2006/relationships/image" Target="../media/image35.png"/><Relationship Id="rId12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11" Type="http://schemas.openxmlformats.org/officeDocument/2006/relationships/image" Target="../media/image37.png"/><Relationship Id="rId5" Type="http://schemas.openxmlformats.org/officeDocument/2006/relationships/image" Target="../media/image34.png"/><Relationship Id="rId10" Type="http://schemas.openxmlformats.org/officeDocument/2006/relationships/image" Target="../media/image36.png"/><Relationship Id="rId4" Type="http://schemas.openxmlformats.org/officeDocument/2006/relationships/image" Target="../media/image33.png"/><Relationship Id="rId9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38.png"/><Relationship Id="rId4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2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2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1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png"/><Relationship Id="rId5" Type="http://schemas.openxmlformats.org/officeDocument/2006/relationships/image" Target="../media/image49.png"/><Relationship Id="rId4" Type="http://schemas.openxmlformats.org/officeDocument/2006/relationships/image" Target="../media/image21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1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12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11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2.xml"/><Relationship Id="rId4" Type="http://schemas.openxmlformats.org/officeDocument/2006/relationships/image" Target="../media/image2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3.xml"/><Relationship Id="rId4" Type="http://schemas.openxmlformats.org/officeDocument/2006/relationships/image" Target="../media/image21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4.xml"/><Relationship Id="rId4" Type="http://schemas.openxmlformats.org/officeDocument/2006/relationships/image" Target="../media/image21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5.xml"/><Relationship Id="rId4" Type="http://schemas.openxmlformats.org/officeDocument/2006/relationships/image" Target="../media/image2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6.xml"/><Relationship Id="rId4" Type="http://schemas.openxmlformats.org/officeDocument/2006/relationships/image" Target="../media/image21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6" r="3872" b="9371"/>
          <a:stretch/>
        </p:blipFill>
        <p:spPr>
          <a:xfrm>
            <a:off x="-14402" y="-9525"/>
            <a:ext cx="12227330" cy="68808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-14402" y="-9524"/>
            <a:ext cx="12248301" cy="6890342"/>
          </a:xfrm>
          <a:prstGeom prst="rect">
            <a:avLst/>
          </a:prstGeom>
          <a:solidFill>
            <a:schemeClr val="tx1">
              <a:alpha val="56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4CB6753E-159A-40B7-8CCB-73877A5C7FBC}"/>
              </a:ext>
            </a:extLst>
          </p:cNvPr>
          <p:cNvSpPr/>
          <p:nvPr/>
        </p:nvSpPr>
        <p:spPr bwMode="auto">
          <a:xfrm>
            <a:off x="3302225" y="1667858"/>
            <a:ext cx="5587550" cy="2301142"/>
          </a:xfrm>
          <a:prstGeom prst="rect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n-cs"/>
              </a:rPr>
              <a:t>컨설턴트가 알려주는</a:t>
            </a:r>
            <a:endParaRPr kumimoji="1" lang="en-US" altLang="ko-KR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n-cs"/>
            </a:endParaRPr>
          </a:p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n-cs"/>
              </a:rPr>
              <a:t>보고서 작성의 기술</a:t>
            </a:r>
            <a:endParaRPr kumimoji="1" lang="en-US" altLang="ko-KR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n-cs"/>
            </a:endParaRPr>
          </a:p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n-cs"/>
              </a:rPr>
              <a:t>With</a:t>
            </a:r>
            <a:r>
              <a:rPr kumimoji="1" lang="en-US" altLang="ko-KR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n-cs"/>
              </a:rPr>
              <a:t> </a:t>
            </a:r>
            <a:r>
              <a:rPr kumimoji="1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n-cs"/>
              </a:rPr>
              <a:t>파워포인트</a:t>
            </a:r>
          </a:p>
        </p:txBody>
      </p:sp>
      <p:sp>
        <p:nvSpPr>
          <p:cNvPr id="13" name="Line 29">
            <a:extLst>
              <a:ext uri="{FF2B5EF4-FFF2-40B4-BE49-F238E27FC236}">
                <a16:creationId xmlns:a16="http://schemas.microsoft.com/office/drawing/2014/main" id="{F52AD9D6-62BC-442F-B5C6-0A2E45FC99AD}"/>
              </a:ext>
            </a:extLst>
          </p:cNvPr>
          <p:cNvSpPr>
            <a:spLocks noChangeShapeType="1"/>
          </p:cNvSpPr>
          <p:nvPr/>
        </p:nvSpPr>
        <p:spPr bwMode="gray">
          <a:xfrm flipV="1">
            <a:off x="1107753" y="5859000"/>
            <a:ext cx="9976495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돋움" pitchFamily="50" charset="-127"/>
              <a:cs typeface="+mn-cs"/>
            </a:endParaRPr>
          </a:p>
        </p:txBody>
      </p:sp>
      <p:sp>
        <p:nvSpPr>
          <p:cNvPr id="14" name="Rectangle 206">
            <a:extLst>
              <a:ext uri="{FF2B5EF4-FFF2-40B4-BE49-F238E27FC236}">
                <a16:creationId xmlns:a16="http://schemas.microsoft.com/office/drawing/2014/main" id="{023A3EA9-F75F-4416-9E50-27F7FD4A715C}"/>
              </a:ext>
            </a:extLst>
          </p:cNvPr>
          <p:cNvSpPr>
            <a:spLocks noChangeArrowheads="1"/>
          </p:cNvSpPr>
          <p:nvPr/>
        </p:nvSpPr>
        <p:spPr bwMode="gray">
          <a:xfrm>
            <a:off x="1635417" y="6307922"/>
            <a:ext cx="8921166" cy="17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-윤고딕330" pitchFamily="18" charset="-127"/>
                <a:cs typeface="+mn-cs"/>
              </a:rPr>
              <a:t>This report is solely for the use of client personnel. No part of it may be circulated, quoted, or reproduced for distribution outside the client organization without </a:t>
            </a:r>
            <a:br>
              <a:rPr kumimoji="1" lang="en-US" altLang="ko-KR" sz="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-윤고딕330" pitchFamily="18" charset="-127"/>
                <a:cs typeface="+mn-cs"/>
              </a:rPr>
            </a:br>
            <a:r>
              <a:rPr kumimoji="1" lang="en-US" altLang="ko-KR" sz="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-윤고딕330" pitchFamily="18" charset="-127"/>
                <a:cs typeface="+mn-cs"/>
              </a:rPr>
              <a:t>prior written approval from RedSlide. This material was used by RedSlide during an oral presentation</a:t>
            </a:r>
          </a:p>
        </p:txBody>
      </p:sp>
      <p:sp>
        <p:nvSpPr>
          <p:cNvPr id="15" name="Text Box 207">
            <a:extLst>
              <a:ext uri="{FF2B5EF4-FFF2-40B4-BE49-F238E27FC236}">
                <a16:creationId xmlns:a16="http://schemas.microsoft.com/office/drawing/2014/main" id="{15C7228C-E959-4C10-BBE6-F280E4A846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7875" y="5329298"/>
            <a:ext cx="2596251" cy="349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AEAEA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36000" tIns="36000" rIns="36000" bIns="36000"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panose="020B0604020202020204" pitchFamily="34" charset="0"/>
              </a:rPr>
              <a:t>홍장표</a:t>
            </a:r>
            <a:endParaRPr kumimoji="1" lang="en-US" altLang="ko-KR" sz="18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n-cs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209A1EAD-F00B-428F-B6C9-23BDAB0B9A33}"/>
              </a:ext>
            </a:extLst>
          </p:cNvPr>
          <p:cNvSpPr/>
          <p:nvPr/>
        </p:nvSpPr>
        <p:spPr>
          <a:xfrm>
            <a:off x="3296122" y="5977864"/>
            <a:ext cx="55997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n-cs"/>
              </a:rPr>
              <a:t>[Blog] www.redslide.blog.me     [e-Mail] redslide@naver.com</a:t>
            </a:r>
          </a:p>
        </p:txBody>
      </p:sp>
    </p:spTree>
    <p:extLst>
      <p:ext uri="{BB962C8B-B14F-4D97-AF65-F5344CB8AC3E}">
        <p14:creationId xmlns:p14="http://schemas.microsoft.com/office/powerpoint/2010/main" val="656075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그림 4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평행 사변형 26"/>
          <p:cNvSpPr/>
          <p:nvPr/>
        </p:nvSpPr>
        <p:spPr bwMode="auto">
          <a:xfrm>
            <a:off x="308596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4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컨설턴트</a:t>
            </a:r>
            <a:r>
              <a:rPr lang="ko-KR" altLang="en-US" sz="1600" b="0" dirty="0"/>
              <a:t>의</a:t>
            </a:r>
            <a:r>
              <a:rPr lang="en-US" altLang="ko-KR" sz="1600" b="0" dirty="0"/>
              <a:t> Tip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6" name="제목 3"/>
          <p:cNvSpPr txBox="1">
            <a:spLocks/>
          </p:cNvSpPr>
          <p:nvPr/>
        </p:nvSpPr>
        <p:spPr bwMode="auto">
          <a:xfrm>
            <a:off x="3213149" y="352358"/>
            <a:ext cx="8642851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b="0" kern="0" dirty="0"/>
              <a:t>자주 사용하는 단축키 </a:t>
            </a:r>
            <a:r>
              <a:rPr lang="en-US" altLang="ko-KR" b="0" kern="0" dirty="0"/>
              <a:t>⇒ </a:t>
            </a:r>
            <a:r>
              <a:rPr lang="ko-KR" altLang="en-US" b="0" kern="0" dirty="0">
                <a:solidFill>
                  <a:schemeClr val="bg2"/>
                </a:solidFill>
              </a:rPr>
              <a:t>①</a:t>
            </a:r>
            <a:r>
              <a:rPr lang="en-US" altLang="ko-KR" b="0" kern="0" dirty="0">
                <a:solidFill>
                  <a:schemeClr val="bg2"/>
                </a:solidFill>
              </a:rPr>
              <a:t> [</a:t>
            </a:r>
            <a:r>
              <a:rPr lang="ko-KR" altLang="en-US" b="0" kern="0" dirty="0">
                <a:solidFill>
                  <a:schemeClr val="bg2"/>
                </a:solidFill>
              </a:rPr>
              <a:t>복사</a:t>
            </a:r>
            <a:r>
              <a:rPr lang="en-US" altLang="ko-KR" b="0" kern="0" dirty="0">
                <a:solidFill>
                  <a:schemeClr val="bg2"/>
                </a:solidFill>
              </a:rPr>
              <a:t>] </a:t>
            </a:r>
            <a:r>
              <a:rPr lang="ko-KR" altLang="en-US" b="0" kern="0" dirty="0">
                <a:solidFill>
                  <a:schemeClr val="bg2"/>
                </a:solidFill>
              </a:rPr>
              <a:t>관련 기능</a:t>
            </a: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2" y="315122"/>
            <a:ext cx="275730" cy="377488"/>
          </a:xfrm>
          <a:prstGeom prst="rect">
            <a:avLst/>
          </a:prstGeom>
        </p:spPr>
      </p:pic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059141C5-ED05-4312-A4B3-4781C822E1F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61000" y="999000"/>
          <a:ext cx="4464250" cy="2535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8613">
                  <a:extLst>
                    <a:ext uri="{9D8B030D-6E8A-4147-A177-3AD203B41FA5}">
                      <a16:colId xmlns:a16="http://schemas.microsoft.com/office/drawing/2014/main" val="3452924251"/>
                    </a:ext>
                  </a:extLst>
                </a:gridCol>
                <a:gridCol w="2395637">
                  <a:extLst>
                    <a:ext uri="{9D8B030D-6E8A-4147-A177-3AD203B41FA5}">
                      <a16:colId xmlns:a16="http://schemas.microsoft.com/office/drawing/2014/main" val="2640960340"/>
                    </a:ext>
                  </a:extLst>
                </a:gridCol>
              </a:tblGrid>
              <a:tr h="3220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기능</a:t>
                      </a:r>
                    </a:p>
                  </a:txBody>
                  <a:tcPr marL="108000" marR="108000" marT="72000" marB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단축키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9381338"/>
                  </a:ext>
                </a:extLst>
              </a:tr>
              <a:tr h="8843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복사하기</a:t>
                      </a:r>
                      <a:endParaRPr lang="en-US" altLang="ko-KR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붙여넣기</a:t>
                      </a:r>
                      <a:endParaRPr lang="en-US" altLang="ko-KR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모든 개체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복제하기</a:t>
                      </a:r>
                      <a:endParaRPr lang="en-US" altLang="ko-KR" sz="1600" dirty="0">
                        <a:solidFill>
                          <a:schemeClr val="tx1"/>
                        </a:solidFill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</a:rPr>
                        <a:t>[Ctrl] + C</a:t>
                      </a:r>
                    </a:p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</a:rPr>
                        <a:t>[Ctrl] + V</a:t>
                      </a:r>
                    </a:p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</a:rPr>
                        <a:t>[Ctrl] + D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579058"/>
                  </a:ext>
                </a:extLst>
              </a:tr>
              <a:tr h="6031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서식복사하기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</a:rPr>
                        <a:t>[Ctrl] + [Shift] + C</a:t>
                      </a:r>
                    </a:p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</a:rPr>
                        <a:t>[Ctrl] + [Shift] + V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071495"/>
                  </a:ext>
                </a:extLst>
              </a:tr>
              <a:tr h="3220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개체 복사</a:t>
                      </a:r>
                      <a:endParaRPr lang="en-US" altLang="ko-KR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개체 수직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</a:rPr>
                        <a:t>or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수평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복사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</a:rPr>
                        <a:t>[Ctrl]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</a:rPr>
                        <a:t>+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 마우스</a:t>
                      </a:r>
                      <a:endParaRPr lang="en-US" altLang="ko-KR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</a:rPr>
                        <a:t>[Ctrl] + [Shift] +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마우스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787889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51AB6C7C-B73B-4374-9CD1-85B41D748AA0}"/>
              </a:ext>
            </a:extLst>
          </p:cNvPr>
          <p:cNvSpPr/>
          <p:nvPr/>
        </p:nvSpPr>
        <p:spPr bwMode="auto">
          <a:xfrm>
            <a:off x="6190625" y="2079000"/>
            <a:ext cx="1755000" cy="65814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r>
              <a:rPr lang="ko-KR" altLang="en-US" sz="28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도형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FBFDD115-E30E-4A40-A3CF-4F378CCA552D}"/>
              </a:ext>
            </a:extLst>
          </p:cNvPr>
          <p:cNvSpPr/>
          <p:nvPr/>
        </p:nvSpPr>
        <p:spPr bwMode="auto">
          <a:xfrm>
            <a:off x="8935625" y="1126886"/>
            <a:ext cx="1755000" cy="658149"/>
          </a:xfrm>
          <a:prstGeom prst="rect">
            <a:avLst/>
          </a:prstGeom>
          <a:solidFill>
            <a:schemeClr val="bg1"/>
          </a:solidFill>
          <a:ln w="31750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ko-KR" altLang="en-US" sz="2800" dirty="0">
                <a:latin typeface="HY신명조" panose="02030600000101010101" pitchFamily="18" charset="-127"/>
                <a:ea typeface="HY신명조" panose="02030600000101010101" pitchFamily="18" charset="-127"/>
              </a:rPr>
              <a:t>도형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3B2875C-9C8B-4AC0-AB83-C3D299330010}"/>
              </a:ext>
            </a:extLst>
          </p:cNvPr>
          <p:cNvSpPr/>
          <p:nvPr/>
        </p:nvSpPr>
        <p:spPr bwMode="auto">
          <a:xfrm>
            <a:off x="8935625" y="2069657"/>
            <a:ext cx="1755000" cy="658149"/>
          </a:xfrm>
          <a:prstGeom prst="rect">
            <a:avLst/>
          </a:prstGeom>
          <a:solidFill>
            <a:schemeClr val="bg1"/>
          </a:solidFill>
          <a:ln w="31750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r>
              <a:rPr lang="ko-KR" altLang="en-US" sz="2800" dirty="0">
                <a:latin typeface="HY신명조" panose="02030600000101010101" pitchFamily="18" charset="-127"/>
                <a:ea typeface="HY신명조" panose="02030600000101010101" pitchFamily="18" charset="-127"/>
              </a:rPr>
              <a:t>도형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ACE2AE5-BCEA-4311-85A3-AF5C5455648D}"/>
              </a:ext>
            </a:extLst>
          </p:cNvPr>
          <p:cNvSpPr/>
          <p:nvPr/>
        </p:nvSpPr>
        <p:spPr bwMode="auto">
          <a:xfrm>
            <a:off x="8935625" y="3012428"/>
            <a:ext cx="1755000" cy="658149"/>
          </a:xfrm>
          <a:prstGeom prst="rect">
            <a:avLst/>
          </a:prstGeom>
          <a:solidFill>
            <a:schemeClr val="bg1"/>
          </a:solidFill>
          <a:ln w="31750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r>
              <a:rPr lang="ko-KR" altLang="en-US" sz="2800" dirty="0">
                <a:latin typeface="HY신명조" panose="02030600000101010101" pitchFamily="18" charset="-127"/>
                <a:ea typeface="HY신명조" panose="02030600000101010101" pitchFamily="18" charset="-127"/>
              </a:rPr>
              <a:t>도형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49F0AA-F100-4FCE-925C-A940E3B786C7}"/>
              </a:ext>
            </a:extLst>
          </p:cNvPr>
          <p:cNvSpPr txBox="1"/>
          <p:nvPr/>
        </p:nvSpPr>
        <p:spPr>
          <a:xfrm>
            <a:off x="493500" y="4205886"/>
            <a:ext cx="1890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spcBef>
                <a:spcPts val="0"/>
              </a:spcBef>
            </a:pPr>
            <a:r>
              <a:rPr lang="en-US" altLang="ko-KR" sz="1400" b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[Ctrl] + D </a:t>
            </a:r>
            <a:r>
              <a:rPr lang="ko-KR" altLang="en-US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활용</a:t>
            </a:r>
          </a:p>
        </p:txBody>
      </p:sp>
      <p:sp>
        <p:nvSpPr>
          <p:cNvPr id="14" name="화살표: 오각형 13">
            <a:extLst>
              <a:ext uri="{FF2B5EF4-FFF2-40B4-BE49-F238E27FC236}">
                <a16:creationId xmlns:a16="http://schemas.microsoft.com/office/drawing/2014/main" id="{D54C1DB4-5A2D-425F-8B83-38D5C89906AA}"/>
              </a:ext>
            </a:extLst>
          </p:cNvPr>
          <p:cNvSpPr/>
          <p:nvPr/>
        </p:nvSpPr>
        <p:spPr bwMode="auto">
          <a:xfrm>
            <a:off x="561000" y="4757100"/>
            <a:ext cx="2115000" cy="1080000"/>
          </a:xfrm>
          <a:prstGeom prst="homePlate">
            <a:avLst>
              <a:gd name="adj" fmla="val 16486"/>
            </a:avLst>
          </a:prstGeom>
          <a:solidFill>
            <a:schemeClr val="bg2">
              <a:lumMod val="20000"/>
              <a:lumOff val="80000"/>
            </a:schemeClr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endParaRPr lang="ko-KR" altLang="en-US" sz="28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0863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그림 4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평행 사변형 26"/>
          <p:cNvSpPr/>
          <p:nvPr/>
        </p:nvSpPr>
        <p:spPr bwMode="auto">
          <a:xfrm>
            <a:off x="308596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4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컨설턴트</a:t>
            </a:r>
            <a:r>
              <a:rPr lang="ko-KR" altLang="en-US" sz="1600" b="0" dirty="0"/>
              <a:t>의</a:t>
            </a:r>
            <a:r>
              <a:rPr lang="en-US" altLang="ko-KR" sz="1600" b="0" dirty="0"/>
              <a:t> Tip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6" name="제목 3"/>
          <p:cNvSpPr txBox="1">
            <a:spLocks/>
          </p:cNvSpPr>
          <p:nvPr/>
        </p:nvSpPr>
        <p:spPr bwMode="auto">
          <a:xfrm>
            <a:off x="3213149" y="352358"/>
            <a:ext cx="8642851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b="0" kern="0" dirty="0"/>
              <a:t>자주 사용하는 단축키 </a:t>
            </a:r>
            <a:r>
              <a:rPr lang="en-US" altLang="ko-KR" b="0" kern="0" dirty="0"/>
              <a:t>⇒ </a:t>
            </a:r>
            <a:r>
              <a:rPr lang="ko-KR" altLang="en-US" b="0" kern="0" dirty="0">
                <a:solidFill>
                  <a:schemeClr val="bg2"/>
                </a:solidFill>
              </a:rPr>
              <a:t>② </a:t>
            </a:r>
            <a:r>
              <a:rPr lang="en-US" altLang="ko-KR" b="0" kern="0" dirty="0">
                <a:solidFill>
                  <a:schemeClr val="bg2"/>
                </a:solidFill>
              </a:rPr>
              <a:t>[</a:t>
            </a:r>
            <a:r>
              <a:rPr lang="ko-KR" altLang="en-US" b="0" kern="0" dirty="0">
                <a:solidFill>
                  <a:schemeClr val="bg2"/>
                </a:solidFill>
              </a:rPr>
              <a:t>개체</a:t>
            </a:r>
            <a:r>
              <a:rPr lang="en-US" altLang="ko-KR" b="0" kern="0" dirty="0">
                <a:solidFill>
                  <a:schemeClr val="bg2"/>
                </a:solidFill>
              </a:rPr>
              <a:t>] </a:t>
            </a:r>
            <a:r>
              <a:rPr lang="ko-KR" altLang="en-US" b="0" kern="0" dirty="0">
                <a:solidFill>
                  <a:schemeClr val="bg2"/>
                </a:solidFill>
              </a:rPr>
              <a:t>관련 기능</a:t>
            </a: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2" y="315122"/>
            <a:ext cx="275730" cy="377488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8777C21D-D435-4D7D-997C-A0DBFDA5A7A9}"/>
              </a:ext>
            </a:extLst>
          </p:cNvPr>
          <p:cNvSpPr/>
          <p:nvPr/>
        </p:nvSpPr>
        <p:spPr bwMode="auto">
          <a:xfrm>
            <a:off x="6591000" y="1494000"/>
            <a:ext cx="1786750" cy="65814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ko-KR" altLang="en-US" sz="28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도형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CBFB109F-E43F-4370-9D4D-1ED17E3FC01E}"/>
              </a:ext>
            </a:extLst>
          </p:cNvPr>
          <p:cNvSpPr/>
          <p:nvPr/>
        </p:nvSpPr>
        <p:spPr bwMode="auto">
          <a:xfrm>
            <a:off x="6591000" y="2436771"/>
            <a:ext cx="1786750" cy="65814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ko-KR" altLang="en-US" sz="28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도형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62D26096-45B0-4E91-930E-B5AD3764BE64}"/>
              </a:ext>
            </a:extLst>
          </p:cNvPr>
          <p:cNvSpPr/>
          <p:nvPr/>
        </p:nvSpPr>
        <p:spPr bwMode="auto">
          <a:xfrm>
            <a:off x="6591000" y="3379542"/>
            <a:ext cx="1786750" cy="65814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ko-KR" altLang="en-US" sz="28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도형</a:t>
            </a:r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4806E0C0-E32A-4DA7-9991-730F0A2AB29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61000" y="999000"/>
          <a:ext cx="4464250" cy="1875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8613">
                  <a:extLst>
                    <a:ext uri="{9D8B030D-6E8A-4147-A177-3AD203B41FA5}">
                      <a16:colId xmlns:a16="http://schemas.microsoft.com/office/drawing/2014/main" val="3452924251"/>
                    </a:ext>
                  </a:extLst>
                </a:gridCol>
                <a:gridCol w="2395637">
                  <a:extLst>
                    <a:ext uri="{9D8B030D-6E8A-4147-A177-3AD203B41FA5}">
                      <a16:colId xmlns:a16="http://schemas.microsoft.com/office/drawing/2014/main" val="2640960340"/>
                    </a:ext>
                  </a:extLst>
                </a:gridCol>
              </a:tblGrid>
              <a:tr h="3220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기능</a:t>
                      </a:r>
                    </a:p>
                  </a:txBody>
                  <a:tcPr marL="108000" marR="108000" marT="72000" marB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단축키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9381338"/>
                  </a:ext>
                </a:extLst>
              </a:tr>
              <a:tr h="8843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개체 그룹</a:t>
                      </a:r>
                      <a:endParaRPr lang="en-US" altLang="ko-KR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개체 그룹 해제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</a:rPr>
                        <a:t>[Ctrl] + G</a:t>
                      </a:r>
                    </a:p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</a:rPr>
                        <a:t>[Ctrl] + [Shift] + G</a:t>
                      </a:r>
                      <a:endParaRPr lang="ko-KR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579058"/>
                  </a:ext>
                </a:extLst>
              </a:tr>
              <a:tr h="6031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되돌리기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>
                          <a:solidFill>
                            <a:schemeClr val="tx1"/>
                          </a:solidFill>
                        </a:rPr>
                        <a:t>[Ctrl] + Z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071495"/>
                  </a:ext>
                </a:extLst>
              </a:tr>
            </a:tbl>
          </a:graphicData>
        </a:graphic>
      </p:graphicFrame>
      <p:grpSp>
        <p:nvGrpSpPr>
          <p:cNvPr id="12" name="그룹 11">
            <a:extLst>
              <a:ext uri="{FF2B5EF4-FFF2-40B4-BE49-F238E27FC236}">
                <a16:creationId xmlns:a16="http://schemas.microsoft.com/office/drawing/2014/main" id="{F3ADE692-F5CB-476B-A4F2-A700AC6B825D}"/>
              </a:ext>
            </a:extLst>
          </p:cNvPr>
          <p:cNvGrpSpPr/>
          <p:nvPr/>
        </p:nvGrpSpPr>
        <p:grpSpPr>
          <a:xfrm>
            <a:off x="9034250" y="1494000"/>
            <a:ext cx="1786750" cy="2543691"/>
            <a:chOff x="9034250" y="2619000"/>
            <a:chExt cx="1755000" cy="2543691"/>
          </a:xfrm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3551D466-E8E7-47B8-BB3E-48AE561F2FA9}"/>
                </a:ext>
              </a:extLst>
            </p:cNvPr>
            <p:cNvSpPr/>
            <p:nvPr/>
          </p:nvSpPr>
          <p:spPr bwMode="auto">
            <a:xfrm>
              <a:off x="9034250" y="2619000"/>
              <a:ext cx="1755000" cy="658149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latinLnBrk="1" hangingPunct="1">
                <a:spcBef>
                  <a:spcPts val="0"/>
                </a:spcBef>
              </a:pPr>
              <a:r>
                <a:rPr lang="ko-KR" altLang="en-US" sz="2800" dirty="0"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도형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40E9D6BC-002C-42F6-B88F-EF0FF5C19A0A}"/>
                </a:ext>
              </a:extLst>
            </p:cNvPr>
            <p:cNvSpPr/>
            <p:nvPr/>
          </p:nvSpPr>
          <p:spPr bwMode="auto">
            <a:xfrm>
              <a:off x="9034250" y="3561771"/>
              <a:ext cx="1755000" cy="658149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latinLnBrk="1" hangingPunct="1">
                <a:spcBef>
                  <a:spcPts val="0"/>
                </a:spcBef>
              </a:pPr>
              <a:r>
                <a:rPr lang="ko-KR" altLang="en-US" sz="2800" dirty="0"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도형</a:t>
              </a: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97D0D43C-F7F4-40EB-9E4A-7F8044FD5D6A}"/>
                </a:ext>
              </a:extLst>
            </p:cNvPr>
            <p:cNvSpPr/>
            <p:nvPr/>
          </p:nvSpPr>
          <p:spPr bwMode="auto">
            <a:xfrm>
              <a:off x="9034250" y="4504542"/>
              <a:ext cx="1755000" cy="658149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latinLnBrk="1" hangingPunct="1">
                <a:spcBef>
                  <a:spcPts val="0"/>
                </a:spcBef>
              </a:pPr>
              <a:r>
                <a:rPr lang="ko-KR" altLang="en-US" sz="2800" dirty="0"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도형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29141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그림 4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평행 사변형 26"/>
          <p:cNvSpPr/>
          <p:nvPr/>
        </p:nvSpPr>
        <p:spPr bwMode="auto">
          <a:xfrm>
            <a:off x="308596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4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컨설턴트</a:t>
            </a:r>
            <a:r>
              <a:rPr lang="ko-KR" altLang="en-US" sz="1600" b="0" dirty="0"/>
              <a:t>의</a:t>
            </a:r>
            <a:r>
              <a:rPr lang="en-US" altLang="ko-KR" sz="1600" b="0" dirty="0"/>
              <a:t> Tip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6" name="제목 3"/>
          <p:cNvSpPr txBox="1">
            <a:spLocks/>
          </p:cNvSpPr>
          <p:nvPr/>
        </p:nvSpPr>
        <p:spPr bwMode="auto">
          <a:xfrm>
            <a:off x="3213149" y="352358"/>
            <a:ext cx="8642851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b="0" kern="0" dirty="0"/>
              <a:t>자주 사용하는 단축키 </a:t>
            </a:r>
            <a:r>
              <a:rPr lang="en-US" altLang="ko-KR" b="0" kern="0" dirty="0"/>
              <a:t>⇒ </a:t>
            </a:r>
            <a:r>
              <a:rPr lang="ko-KR" altLang="en-US" b="0" kern="0" dirty="0">
                <a:solidFill>
                  <a:schemeClr val="bg2"/>
                </a:solidFill>
              </a:rPr>
              <a:t>③ 텍스트 </a:t>
            </a:r>
            <a:r>
              <a:rPr lang="en-US" altLang="ko-KR" b="0" kern="0" dirty="0">
                <a:solidFill>
                  <a:schemeClr val="bg2"/>
                </a:solidFill>
              </a:rPr>
              <a:t>[</a:t>
            </a:r>
            <a:r>
              <a:rPr lang="ko-KR" altLang="en-US" b="0" kern="0" dirty="0">
                <a:solidFill>
                  <a:schemeClr val="bg2"/>
                </a:solidFill>
              </a:rPr>
              <a:t>맞춤</a:t>
            </a:r>
            <a:r>
              <a:rPr lang="en-US" altLang="ko-KR" b="0" kern="0" dirty="0">
                <a:solidFill>
                  <a:schemeClr val="bg2"/>
                </a:solidFill>
              </a:rPr>
              <a:t>]</a:t>
            </a:r>
            <a:r>
              <a:rPr lang="ko-KR" altLang="en-US" b="0" kern="0" dirty="0">
                <a:solidFill>
                  <a:schemeClr val="bg2"/>
                </a:solidFill>
              </a:rPr>
              <a:t>과 글꼴 </a:t>
            </a:r>
            <a:r>
              <a:rPr lang="en-US" altLang="ko-KR" b="0" kern="0" dirty="0">
                <a:solidFill>
                  <a:schemeClr val="bg2"/>
                </a:solidFill>
              </a:rPr>
              <a:t>[</a:t>
            </a:r>
            <a:r>
              <a:rPr lang="ko-KR" altLang="en-US" b="0" kern="0" dirty="0">
                <a:solidFill>
                  <a:schemeClr val="bg2"/>
                </a:solidFill>
              </a:rPr>
              <a:t>크기</a:t>
            </a:r>
            <a:r>
              <a:rPr lang="en-US" altLang="ko-KR" b="0" kern="0" dirty="0">
                <a:solidFill>
                  <a:schemeClr val="bg2"/>
                </a:solidFill>
              </a:rPr>
              <a:t>] </a:t>
            </a:r>
            <a:r>
              <a:rPr lang="ko-KR" altLang="en-US" b="0" kern="0" dirty="0">
                <a:solidFill>
                  <a:schemeClr val="bg2"/>
                </a:solidFill>
              </a:rPr>
              <a:t>조정 관련</a:t>
            </a: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2" y="315122"/>
            <a:ext cx="275730" cy="377488"/>
          </a:xfrm>
          <a:prstGeom prst="rect">
            <a:avLst/>
          </a:prstGeom>
        </p:spPr>
      </p:pic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809F084C-3BE8-487F-83F6-5BF5BA31DEF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61000" y="999000"/>
          <a:ext cx="4464250" cy="1903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8613">
                  <a:extLst>
                    <a:ext uri="{9D8B030D-6E8A-4147-A177-3AD203B41FA5}">
                      <a16:colId xmlns:a16="http://schemas.microsoft.com/office/drawing/2014/main" val="3452924251"/>
                    </a:ext>
                  </a:extLst>
                </a:gridCol>
                <a:gridCol w="2395637">
                  <a:extLst>
                    <a:ext uri="{9D8B030D-6E8A-4147-A177-3AD203B41FA5}">
                      <a16:colId xmlns:a16="http://schemas.microsoft.com/office/drawing/2014/main" val="2640960340"/>
                    </a:ext>
                  </a:extLst>
                </a:gridCol>
              </a:tblGrid>
              <a:tr h="3220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기능</a:t>
                      </a:r>
                    </a:p>
                  </a:txBody>
                  <a:tcPr marL="108000" marR="108000" marT="72000" marB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단축키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9381338"/>
                  </a:ext>
                </a:extLst>
              </a:tr>
              <a:tr h="8843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오른쪽 맞춤</a:t>
                      </a:r>
                      <a:endParaRPr lang="en-US" altLang="ko-KR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가운데 맞춤</a:t>
                      </a:r>
                      <a:endParaRPr lang="en-US" altLang="ko-KR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왼쪽 맞춤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pt-BR" altLang="ko-KR" sz="1600" dirty="0">
                          <a:solidFill>
                            <a:schemeClr val="tx1"/>
                          </a:solidFill>
                        </a:rPr>
                        <a:t>[Ctrl] + R</a:t>
                      </a:r>
                    </a:p>
                    <a:p>
                      <a:pPr algn="ctr" latinLnBrk="1"/>
                      <a:r>
                        <a:rPr lang="pt-BR" altLang="ko-KR" sz="1600" dirty="0">
                          <a:solidFill>
                            <a:schemeClr val="tx1"/>
                          </a:solidFill>
                        </a:rPr>
                        <a:t>[Ctrl] + E</a:t>
                      </a:r>
                    </a:p>
                    <a:p>
                      <a:pPr algn="ctr" latinLnBrk="1"/>
                      <a:r>
                        <a:rPr lang="pt-BR" altLang="ko-KR" sz="1600" dirty="0">
                          <a:solidFill>
                            <a:schemeClr val="tx1"/>
                          </a:solidFill>
                        </a:rPr>
                        <a:t>[Ctrl] + L</a:t>
                      </a:r>
                      <a:endParaRPr lang="ko-KR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108000" marR="108000" marT="72000" marB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579058"/>
                  </a:ext>
                </a:extLst>
              </a:tr>
              <a:tr h="6031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텍스트 작게</a:t>
                      </a:r>
                      <a:endParaRPr lang="en-US" altLang="ko-KR" sz="160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</a:rPr>
                        <a:t>텍스트 크게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>
                          <a:solidFill>
                            <a:schemeClr val="tx1"/>
                          </a:solidFill>
                        </a:rPr>
                        <a:t>[Ctrl] + [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>
                          <a:solidFill>
                            <a:schemeClr val="tx1"/>
                          </a:solidFill>
                        </a:rPr>
                        <a:t>[Ctrl] + ]</a:t>
                      </a:r>
                    </a:p>
                  </a:txBody>
                  <a:tcPr marL="108000" marR="108000" marT="72000" marB="72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1071495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08CF372E-840A-42DA-A5B5-0ACCDC8F5B87}"/>
              </a:ext>
            </a:extLst>
          </p:cNvPr>
          <p:cNvSpPr/>
          <p:nvPr/>
        </p:nvSpPr>
        <p:spPr bwMode="auto">
          <a:xfrm>
            <a:off x="5916000" y="3159000"/>
            <a:ext cx="4243250" cy="130722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ko-KR" altLang="en-US" sz="40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도형</a:t>
            </a:r>
          </a:p>
        </p:txBody>
      </p:sp>
    </p:spTree>
    <p:extLst>
      <p:ext uri="{BB962C8B-B14F-4D97-AF65-F5344CB8AC3E}">
        <p14:creationId xmlns:p14="http://schemas.microsoft.com/office/powerpoint/2010/main" val="14108983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8" y="4481930"/>
            <a:ext cx="5197302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108522"/>
            <a:ext cx="37374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사용법은 누구나 안다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…</a:t>
            </a:r>
          </a:p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문제는 스피드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457253"/>
            <a:ext cx="5173218" cy="264687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도구를 제대로 다룰 줄 아는가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?</a:t>
            </a: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컨설턴트의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PPT 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도구 세팅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작업시간을 반으로 줄이는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단축키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ko-KR" altLang="en-US" sz="27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자주 사용하는 </a:t>
            </a:r>
            <a:r>
              <a:rPr lang="en-US" altLang="ko-KR" sz="27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7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개체</a:t>
            </a:r>
            <a:r>
              <a:rPr lang="en-US" altLang="ko-KR" sz="27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7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를 준비하자</a:t>
            </a: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664BFA63-A025-4B3F-B068-7745C4481390}"/>
              </a:ext>
            </a:extLst>
          </p:cNvPr>
          <p:cNvSpPr/>
          <p:nvPr/>
        </p:nvSpPr>
        <p:spPr bwMode="auto">
          <a:xfrm>
            <a:off x="8858841" y="4426162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EF4E0987-AA27-4828-A58F-C843202730BF}"/>
              </a:ext>
            </a:extLst>
          </p:cNvPr>
          <p:cNvSpPr/>
          <p:nvPr/>
        </p:nvSpPr>
        <p:spPr bwMode="auto">
          <a:xfrm>
            <a:off x="9186711" y="4426162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EE82FE15-566D-48E0-A722-AD03196E1C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DBC6149B-584B-48B9-BCDF-82FAF04AAFEE}"/>
              </a:ext>
            </a:extLst>
          </p:cNvPr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C524FC5D-C925-4B87-8194-2D9AD5B2232C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9202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그림 49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평행 사변형 26"/>
          <p:cNvSpPr/>
          <p:nvPr/>
        </p:nvSpPr>
        <p:spPr bwMode="auto">
          <a:xfrm>
            <a:off x="308596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4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컨설턴트</a:t>
            </a:r>
            <a:r>
              <a:rPr lang="ko-KR" altLang="en-US" sz="1600" b="0" dirty="0"/>
              <a:t>의</a:t>
            </a:r>
            <a:r>
              <a:rPr lang="en-US" altLang="ko-KR" sz="1600" b="0" dirty="0"/>
              <a:t> Tip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6" name="제목 3"/>
          <p:cNvSpPr txBox="1">
            <a:spLocks/>
          </p:cNvSpPr>
          <p:nvPr/>
        </p:nvSpPr>
        <p:spPr bwMode="auto">
          <a:xfrm>
            <a:off x="3213149" y="352358"/>
            <a:ext cx="847745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dirty="0"/>
              <a:t>자주 사용하는 </a:t>
            </a:r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개체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ko-KR" altLang="en-US" dirty="0"/>
              <a:t>를 미리 준비하자</a:t>
            </a:r>
            <a:r>
              <a:rPr lang="en-US" altLang="ko-KR" dirty="0"/>
              <a:t>!</a:t>
            </a:r>
            <a:endParaRPr lang="ko-KR" altLang="en-US" b="0" kern="0" dirty="0"/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2" y="315122"/>
            <a:ext cx="275730" cy="377488"/>
          </a:xfrm>
          <a:prstGeom prst="rect">
            <a:avLst/>
          </a:prstGeom>
        </p:spPr>
      </p:pic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445E0DC2-5772-4D67-858C-C2628B266ED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97094" y="1710208"/>
          <a:ext cx="1757221" cy="42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7221">
                  <a:extLst>
                    <a:ext uri="{9D8B030D-6E8A-4147-A177-3AD203B41FA5}">
                      <a16:colId xmlns:a16="http://schemas.microsoft.com/office/drawing/2014/main" val="288328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1" kern="1200" dirty="0">
                          <a:solidFill>
                            <a:schemeClr val="bg2"/>
                          </a:solidFill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  <a:cs typeface="+mn-cs"/>
                        </a:rPr>
                        <a:t>기본 도형</a:t>
                      </a:r>
                      <a:endParaRPr lang="en-US" altLang="ko-KR" sz="2000" b="1" kern="1200" dirty="0">
                        <a:solidFill>
                          <a:schemeClr val="bg2"/>
                        </a:solidFill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  <a:cs typeface="+mn-cs"/>
                      </a:endParaRPr>
                    </a:p>
                  </a:txBody>
                  <a:tcPr marT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553541"/>
                  </a:ext>
                </a:extLst>
              </a:tr>
            </a:tbl>
          </a:graphicData>
        </a:graphic>
      </p:graphicFrame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85F693DA-C964-4D38-894B-CA466B0FB0A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249532" y="1710208"/>
          <a:ext cx="1757221" cy="42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7221">
                  <a:extLst>
                    <a:ext uri="{9D8B030D-6E8A-4147-A177-3AD203B41FA5}">
                      <a16:colId xmlns:a16="http://schemas.microsoft.com/office/drawing/2014/main" val="288328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1" kern="1200" dirty="0">
                          <a:solidFill>
                            <a:schemeClr val="bg2"/>
                          </a:solidFill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  <a:cs typeface="+mn-cs"/>
                        </a:rPr>
                        <a:t>선</a:t>
                      </a:r>
                      <a:endParaRPr lang="en-US" altLang="ko-KR" sz="2000" b="1" kern="1200" dirty="0">
                        <a:solidFill>
                          <a:schemeClr val="bg2"/>
                        </a:solidFill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  <a:cs typeface="+mn-cs"/>
                      </a:endParaRPr>
                    </a:p>
                  </a:txBody>
                  <a:tcPr marT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553541"/>
                  </a:ext>
                </a:extLst>
              </a:tr>
            </a:tbl>
          </a:graphicData>
        </a:graphic>
      </p:graphicFrame>
      <p:graphicFrame>
        <p:nvGraphicFramePr>
          <p:cNvPr id="37" name="표 36">
            <a:extLst>
              <a:ext uri="{FF2B5EF4-FFF2-40B4-BE49-F238E27FC236}">
                <a16:creationId xmlns:a16="http://schemas.microsoft.com/office/drawing/2014/main" id="{0C569244-4B31-46BC-B00C-CCE6ED2ADF5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75751" y="1710208"/>
          <a:ext cx="1757221" cy="42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7221">
                  <a:extLst>
                    <a:ext uri="{9D8B030D-6E8A-4147-A177-3AD203B41FA5}">
                      <a16:colId xmlns:a16="http://schemas.microsoft.com/office/drawing/2014/main" val="288328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2000" b="1" kern="1200" dirty="0">
                          <a:solidFill>
                            <a:schemeClr val="bg2"/>
                          </a:solidFill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  <a:cs typeface="+mn-cs"/>
                        </a:rPr>
                        <a:t>텍스트</a:t>
                      </a:r>
                      <a:endParaRPr lang="en-US" altLang="ko-KR" sz="2000" b="1" kern="1200" dirty="0">
                        <a:solidFill>
                          <a:schemeClr val="bg2"/>
                        </a:solidFill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  <a:cs typeface="+mn-cs"/>
                      </a:endParaRPr>
                    </a:p>
                  </a:txBody>
                  <a:tcPr marT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553541"/>
                  </a:ext>
                </a:extLst>
              </a:tr>
            </a:tbl>
          </a:graphicData>
        </a:graphic>
      </p:graphicFrame>
      <p:graphicFrame>
        <p:nvGraphicFramePr>
          <p:cNvPr id="46" name="표 45">
            <a:extLst>
              <a:ext uri="{FF2B5EF4-FFF2-40B4-BE49-F238E27FC236}">
                <a16:creationId xmlns:a16="http://schemas.microsoft.com/office/drawing/2014/main" id="{7401BA08-EFA8-41A7-B2F4-BB4D973D212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901969" y="1710208"/>
          <a:ext cx="1757221" cy="42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7221">
                  <a:extLst>
                    <a:ext uri="{9D8B030D-6E8A-4147-A177-3AD203B41FA5}">
                      <a16:colId xmlns:a16="http://schemas.microsoft.com/office/drawing/2014/main" val="288328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2000" b="1" kern="1200" dirty="0">
                          <a:solidFill>
                            <a:schemeClr val="bg2"/>
                          </a:solidFill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  <a:cs typeface="+mn-cs"/>
                        </a:rPr>
                        <a:t>기타</a:t>
                      </a:r>
                      <a:endParaRPr lang="en-US" altLang="ko-KR" sz="2000" b="1" kern="1200" dirty="0">
                        <a:solidFill>
                          <a:schemeClr val="bg2"/>
                        </a:solidFill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  <a:cs typeface="+mn-cs"/>
                      </a:endParaRPr>
                    </a:p>
                  </a:txBody>
                  <a:tcPr marT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553541"/>
                  </a:ext>
                </a:extLst>
              </a:tr>
            </a:tbl>
          </a:graphicData>
        </a:graphic>
      </p:graphicFrame>
      <p:graphicFrame>
        <p:nvGraphicFramePr>
          <p:cNvPr id="47" name="표 46">
            <a:extLst>
              <a:ext uri="{FF2B5EF4-FFF2-40B4-BE49-F238E27FC236}">
                <a16:creationId xmlns:a16="http://schemas.microsoft.com/office/drawing/2014/main" id="{69096BA5-40F9-4806-8A3C-72C508B699C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924892" y="1710208"/>
          <a:ext cx="1757221" cy="42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7221">
                  <a:extLst>
                    <a:ext uri="{9D8B030D-6E8A-4147-A177-3AD203B41FA5}">
                      <a16:colId xmlns:a16="http://schemas.microsoft.com/office/drawing/2014/main" val="288328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solidFill>
                            <a:schemeClr val="bg2"/>
                          </a:solidFill>
                          <a:latin typeface="배달의민족 도현" panose="020B0600000101010101" pitchFamily="50" charset="-127"/>
                          <a:ea typeface="배달의민족 도현" panose="020B0600000101010101" pitchFamily="50" charset="-127"/>
                        </a:rPr>
                        <a:t>화살표</a:t>
                      </a:r>
                      <a:endParaRPr lang="en-US" altLang="ko-KR" sz="2000" dirty="0">
                        <a:solidFill>
                          <a:schemeClr val="bg2"/>
                        </a:solidFill>
                        <a:latin typeface="배달의민족 도현" panose="020B0600000101010101" pitchFamily="50" charset="-127"/>
                        <a:ea typeface="배달의민족 도현" panose="020B0600000101010101" pitchFamily="50" charset="-127"/>
                      </a:endParaRPr>
                    </a:p>
                  </a:txBody>
                  <a:tcPr marT="72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553541"/>
                  </a:ext>
                </a:extLst>
              </a:tr>
            </a:tbl>
          </a:graphicData>
        </a:graphic>
      </p:graphicFrame>
      <p:grpSp>
        <p:nvGrpSpPr>
          <p:cNvPr id="48" name="그룹 47">
            <a:extLst>
              <a:ext uri="{FF2B5EF4-FFF2-40B4-BE49-F238E27FC236}">
                <a16:creationId xmlns:a16="http://schemas.microsoft.com/office/drawing/2014/main" id="{12D5E9AB-BDC9-4111-A195-4469742384B6}"/>
              </a:ext>
            </a:extLst>
          </p:cNvPr>
          <p:cNvGrpSpPr/>
          <p:nvPr/>
        </p:nvGrpSpPr>
        <p:grpSpPr>
          <a:xfrm>
            <a:off x="10153463" y="3078311"/>
            <a:ext cx="360000" cy="360000"/>
            <a:chOff x="7070188" y="2614941"/>
            <a:chExt cx="360000" cy="432791"/>
          </a:xfrm>
        </p:grpSpPr>
        <p:sp>
          <p:nvSpPr>
            <p:cNvPr id="49" name="타원 48">
              <a:extLst>
                <a:ext uri="{FF2B5EF4-FFF2-40B4-BE49-F238E27FC236}">
                  <a16:creationId xmlns:a16="http://schemas.microsoft.com/office/drawing/2014/main" id="{6E4E20B9-4556-422D-8CCB-824E33EDAB38}"/>
                </a:ext>
              </a:extLst>
            </p:cNvPr>
            <p:cNvSpPr/>
            <p:nvPr/>
          </p:nvSpPr>
          <p:spPr bwMode="auto">
            <a:xfrm>
              <a:off x="7070188" y="2614941"/>
              <a:ext cx="360000" cy="432791"/>
            </a:xfrm>
            <a:prstGeom prst="ellipse">
              <a:avLst/>
            </a:prstGeom>
            <a:noFill/>
            <a:ln w="38100" algn="ctr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ko-KR" altLang="en-US" sz="1400" dirty="0">
                <a:latin typeface="돋움" panose="020B0600000101010101" pitchFamily="50" charset="-127"/>
              </a:endParaRPr>
            </a:p>
          </p:txBody>
        </p:sp>
        <p:sp>
          <p:nvSpPr>
            <p:cNvPr id="51" name="더하기 기호 50">
              <a:extLst>
                <a:ext uri="{FF2B5EF4-FFF2-40B4-BE49-F238E27FC236}">
                  <a16:creationId xmlns:a16="http://schemas.microsoft.com/office/drawing/2014/main" id="{5CDE2EB6-FFAC-49BE-8814-ACA5E4D8EE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08637" y="2689850"/>
              <a:ext cx="283102" cy="282975"/>
            </a:xfrm>
            <a:prstGeom prst="mathPlus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72000" rIns="72000" rtlCol="0" anchor="ctr"/>
            <a:lstStyle/>
            <a:p>
              <a:pPr algn="ctr" latinLnBrk="0"/>
              <a:endParaRPr lang="ko-KR" alt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316F4A15-B2F5-418B-A57B-C1CDDE281E9A}"/>
              </a:ext>
            </a:extLst>
          </p:cNvPr>
          <p:cNvGrpSpPr/>
          <p:nvPr/>
        </p:nvGrpSpPr>
        <p:grpSpPr>
          <a:xfrm>
            <a:off x="10589486" y="2535480"/>
            <a:ext cx="360000" cy="360000"/>
            <a:chOff x="7504488" y="2160513"/>
            <a:chExt cx="360000" cy="432791"/>
          </a:xfrm>
        </p:grpSpPr>
        <p:sp>
          <p:nvSpPr>
            <p:cNvPr id="53" name="타원 52">
              <a:extLst>
                <a:ext uri="{FF2B5EF4-FFF2-40B4-BE49-F238E27FC236}">
                  <a16:creationId xmlns:a16="http://schemas.microsoft.com/office/drawing/2014/main" id="{A6874ABD-8819-48E1-AD4A-A715AF6C9C1A}"/>
                </a:ext>
              </a:extLst>
            </p:cNvPr>
            <p:cNvSpPr/>
            <p:nvPr/>
          </p:nvSpPr>
          <p:spPr bwMode="auto">
            <a:xfrm>
              <a:off x="7504488" y="2160513"/>
              <a:ext cx="360000" cy="432791"/>
            </a:xfrm>
            <a:prstGeom prst="ellipse">
              <a:avLst/>
            </a:prstGeom>
            <a:noFill/>
            <a:ln w="38100" algn="ctr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ko-KR" altLang="en-US" sz="1400" dirty="0">
                <a:latin typeface="돋움" panose="020B0600000101010101" pitchFamily="50" charset="-127"/>
              </a:endParaRPr>
            </a:p>
          </p:txBody>
        </p:sp>
        <p:sp>
          <p:nvSpPr>
            <p:cNvPr id="54" name="곱하기 기호 53">
              <a:extLst>
                <a:ext uri="{FF2B5EF4-FFF2-40B4-BE49-F238E27FC236}">
                  <a16:creationId xmlns:a16="http://schemas.microsoft.com/office/drawing/2014/main" id="{49CD291F-1C67-4C1D-86FF-4BAB22686E4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42937" y="2235422"/>
              <a:ext cx="283102" cy="282975"/>
            </a:xfrm>
            <a:prstGeom prst="mathMultiply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023" dirty="0">
                <a:cs typeface="Arial" pitchFamily="34" charset="0"/>
              </a:endParaRP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BAA777D0-0D93-48B0-B545-BDBEB20BBAA4}"/>
              </a:ext>
            </a:extLst>
          </p:cNvPr>
          <p:cNvGrpSpPr/>
          <p:nvPr/>
        </p:nvGrpSpPr>
        <p:grpSpPr>
          <a:xfrm>
            <a:off x="10596762" y="3078311"/>
            <a:ext cx="360000" cy="360000"/>
            <a:chOff x="7511764" y="2604871"/>
            <a:chExt cx="360000" cy="432791"/>
          </a:xfrm>
        </p:grpSpPr>
        <p:sp>
          <p:nvSpPr>
            <p:cNvPr id="56" name="타원 55">
              <a:extLst>
                <a:ext uri="{FF2B5EF4-FFF2-40B4-BE49-F238E27FC236}">
                  <a16:creationId xmlns:a16="http://schemas.microsoft.com/office/drawing/2014/main" id="{ED5AEF5A-ED81-4D57-86A8-EF104AE631E4}"/>
                </a:ext>
              </a:extLst>
            </p:cNvPr>
            <p:cNvSpPr/>
            <p:nvPr/>
          </p:nvSpPr>
          <p:spPr bwMode="auto">
            <a:xfrm>
              <a:off x="7511764" y="2604871"/>
              <a:ext cx="360000" cy="432791"/>
            </a:xfrm>
            <a:prstGeom prst="ellipse">
              <a:avLst/>
            </a:prstGeom>
            <a:noFill/>
            <a:ln w="38100" algn="ctr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ko-KR" altLang="en-US" sz="1400" dirty="0">
                <a:latin typeface="돋움" panose="020B0600000101010101" pitchFamily="50" charset="-127"/>
              </a:endParaRPr>
            </a:p>
          </p:txBody>
        </p:sp>
        <p:sp>
          <p:nvSpPr>
            <p:cNvPr id="57" name="빼기 기호 56">
              <a:extLst>
                <a:ext uri="{FF2B5EF4-FFF2-40B4-BE49-F238E27FC236}">
                  <a16:creationId xmlns:a16="http://schemas.microsoft.com/office/drawing/2014/main" id="{C22C73F9-284F-4053-B7E7-8BD35A1AE41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50213" y="2679780"/>
              <a:ext cx="283102" cy="282975"/>
            </a:xfrm>
            <a:prstGeom prst="mathMinus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023" dirty="0">
                <a:cs typeface="Arial" pitchFamily="34" charset="0"/>
              </a:endParaRPr>
            </a:p>
          </p:txBody>
        </p:sp>
      </p:grp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DF7384A3-100E-402C-83E6-8DF78FE86CAB}"/>
              </a:ext>
            </a:extLst>
          </p:cNvPr>
          <p:cNvGrpSpPr/>
          <p:nvPr/>
        </p:nvGrpSpPr>
        <p:grpSpPr>
          <a:xfrm>
            <a:off x="10153463" y="2529000"/>
            <a:ext cx="360000" cy="360000"/>
            <a:chOff x="7066742" y="2154033"/>
            <a:chExt cx="360000" cy="432791"/>
          </a:xfrm>
        </p:grpSpPr>
        <p:sp>
          <p:nvSpPr>
            <p:cNvPr id="59" name="타원 58">
              <a:extLst>
                <a:ext uri="{FF2B5EF4-FFF2-40B4-BE49-F238E27FC236}">
                  <a16:creationId xmlns:a16="http://schemas.microsoft.com/office/drawing/2014/main" id="{D8F94194-0AF1-41EA-88F7-3BA1B561EF01}"/>
                </a:ext>
              </a:extLst>
            </p:cNvPr>
            <p:cNvSpPr/>
            <p:nvPr/>
          </p:nvSpPr>
          <p:spPr bwMode="auto">
            <a:xfrm>
              <a:off x="7066742" y="2154033"/>
              <a:ext cx="360000" cy="432791"/>
            </a:xfrm>
            <a:prstGeom prst="ellipse">
              <a:avLst/>
            </a:prstGeom>
            <a:noFill/>
            <a:ln w="38100" algn="ctr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ko-KR" altLang="en-US" sz="1400" dirty="0">
                <a:latin typeface="돋움" panose="020B0600000101010101" pitchFamily="50" charset="-127"/>
              </a:endParaRPr>
            </a:p>
          </p:txBody>
        </p:sp>
        <p:sp>
          <p:nvSpPr>
            <p:cNvPr id="60" name="같음 기호 59">
              <a:extLst>
                <a:ext uri="{FF2B5EF4-FFF2-40B4-BE49-F238E27FC236}">
                  <a16:creationId xmlns:a16="http://schemas.microsoft.com/office/drawing/2014/main" id="{A1AD047D-89C8-4144-82C7-DA9CF98E1EC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05191" y="2228942"/>
              <a:ext cx="283102" cy="282975"/>
            </a:xfrm>
            <a:prstGeom prst="mathEqual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023" dirty="0">
                <a:cs typeface="Arial" pitchFamily="34" charset="0"/>
              </a:endParaRPr>
            </a:p>
          </p:txBody>
        </p:sp>
      </p:grp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8ACC39EC-DDA5-428F-AEB2-3B1A6B007853}"/>
              </a:ext>
            </a:extLst>
          </p:cNvPr>
          <p:cNvGrpSpPr/>
          <p:nvPr/>
        </p:nvGrpSpPr>
        <p:grpSpPr>
          <a:xfrm>
            <a:off x="11038335" y="2541952"/>
            <a:ext cx="360000" cy="360000"/>
            <a:chOff x="7940138" y="2166984"/>
            <a:chExt cx="360000" cy="432791"/>
          </a:xfrm>
        </p:grpSpPr>
        <p:sp>
          <p:nvSpPr>
            <p:cNvPr id="62" name="타원 61">
              <a:extLst>
                <a:ext uri="{FF2B5EF4-FFF2-40B4-BE49-F238E27FC236}">
                  <a16:creationId xmlns:a16="http://schemas.microsoft.com/office/drawing/2014/main" id="{0D0FDCFD-E109-4C27-9F61-FC9741197C44}"/>
                </a:ext>
              </a:extLst>
            </p:cNvPr>
            <p:cNvSpPr/>
            <p:nvPr/>
          </p:nvSpPr>
          <p:spPr bwMode="auto">
            <a:xfrm>
              <a:off x="7940138" y="2166984"/>
              <a:ext cx="360000" cy="432791"/>
            </a:xfrm>
            <a:prstGeom prst="ellipse">
              <a:avLst/>
            </a:prstGeom>
            <a:noFill/>
            <a:ln w="38100" algn="ctr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ko-KR" altLang="en-US" sz="1400" dirty="0">
                <a:latin typeface="돋움" panose="020B0600000101010101" pitchFamily="50" charset="-127"/>
              </a:endParaRPr>
            </a:p>
          </p:txBody>
        </p:sp>
        <p:sp>
          <p:nvSpPr>
            <p:cNvPr id="63" name="나누기 기호 62">
              <a:extLst>
                <a:ext uri="{FF2B5EF4-FFF2-40B4-BE49-F238E27FC236}">
                  <a16:creationId xmlns:a16="http://schemas.microsoft.com/office/drawing/2014/main" id="{640E23E6-D47C-4095-BEB2-8E06A1EC4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8587" y="2241893"/>
              <a:ext cx="283102" cy="282975"/>
            </a:xfrm>
            <a:prstGeom prst="mathDivide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023" dirty="0">
                <a:cs typeface="Arial" pitchFamily="34" charset="0"/>
              </a:endParaRPr>
            </a:p>
          </p:txBody>
        </p:sp>
      </p:grpSp>
      <p:grpSp>
        <p:nvGrpSpPr>
          <p:cNvPr id="64" name="그룹 63">
            <a:extLst>
              <a:ext uri="{FF2B5EF4-FFF2-40B4-BE49-F238E27FC236}">
                <a16:creationId xmlns:a16="http://schemas.microsoft.com/office/drawing/2014/main" id="{158CFB4F-1B35-4A41-8F07-E6449417BEBA}"/>
              </a:ext>
            </a:extLst>
          </p:cNvPr>
          <p:cNvGrpSpPr/>
          <p:nvPr/>
        </p:nvGrpSpPr>
        <p:grpSpPr>
          <a:xfrm>
            <a:off x="11038335" y="3078311"/>
            <a:ext cx="360000" cy="360000"/>
            <a:chOff x="7966535" y="2586290"/>
            <a:chExt cx="360000" cy="432791"/>
          </a:xfrm>
        </p:grpSpPr>
        <p:sp>
          <p:nvSpPr>
            <p:cNvPr id="65" name="타원 64">
              <a:extLst>
                <a:ext uri="{FF2B5EF4-FFF2-40B4-BE49-F238E27FC236}">
                  <a16:creationId xmlns:a16="http://schemas.microsoft.com/office/drawing/2014/main" id="{16FEACB3-C90D-4F68-B0A1-E2E10B213BCC}"/>
                </a:ext>
              </a:extLst>
            </p:cNvPr>
            <p:cNvSpPr/>
            <p:nvPr/>
          </p:nvSpPr>
          <p:spPr bwMode="auto">
            <a:xfrm>
              <a:off x="7966535" y="2586290"/>
              <a:ext cx="360000" cy="432791"/>
            </a:xfrm>
            <a:prstGeom prst="ellipse">
              <a:avLst/>
            </a:prstGeom>
            <a:noFill/>
            <a:ln w="38100" algn="ctr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ko-KR" altLang="en-US" sz="1400" dirty="0">
                <a:latin typeface="돋움" panose="020B0600000101010101" pitchFamily="50" charset="-127"/>
              </a:endParaRPr>
            </a:p>
          </p:txBody>
        </p:sp>
        <p:pic>
          <p:nvPicPr>
            <p:cNvPr id="66" name="Picture 8" descr="íì´í pngì ëí ì´ë¯¸ì§ ê²ìê²°ê³¼">
              <a:extLst>
                <a:ext uri="{FF2B5EF4-FFF2-40B4-BE49-F238E27FC236}">
                  <a16:creationId xmlns:a16="http://schemas.microsoft.com/office/drawing/2014/main" id="{A4BCD19B-B483-4932-BF4E-ED82E14C1F1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43" r="14375"/>
            <a:stretch/>
          </p:blipFill>
          <p:spPr bwMode="auto">
            <a:xfrm>
              <a:off x="8074381" y="2680429"/>
              <a:ext cx="192455" cy="244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3" name="텍스트 개체 틀 2">
            <a:extLst>
              <a:ext uri="{FF2B5EF4-FFF2-40B4-BE49-F238E27FC236}">
                <a16:creationId xmlns:a16="http://schemas.microsoft.com/office/drawing/2014/main" id="{016DC809-9B59-459A-A9E7-53DE36C3D434}"/>
              </a:ext>
            </a:extLst>
          </p:cNvPr>
          <p:cNvSpPr txBox="1">
            <a:spLocks/>
          </p:cNvSpPr>
          <p:nvPr/>
        </p:nvSpPr>
        <p:spPr bwMode="auto">
          <a:xfrm>
            <a:off x="705010" y="1066051"/>
            <a:ext cx="10775792" cy="742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ctr" defTabSz="739775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None/>
              <a:defRPr kumimoji="1" sz="28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609600" indent="-166688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–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909638" indent="-120651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·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252539" indent="-163513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-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1635125" indent="-203200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092326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549526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0067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463926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2600" b="0" kern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600" b="0" kern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도형</a:t>
            </a:r>
            <a:r>
              <a:rPr lang="en-US" altLang="ko-KR" sz="2600" b="0" kern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], [</a:t>
            </a:r>
            <a:r>
              <a:rPr lang="ko-KR" altLang="en-US" sz="2600" b="0" kern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선</a:t>
            </a:r>
            <a:r>
              <a:rPr lang="en-US" altLang="ko-KR" sz="2600" b="0" kern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], [</a:t>
            </a:r>
            <a:r>
              <a:rPr lang="ko-KR" altLang="en-US" sz="2600" b="0" kern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아이콘</a:t>
            </a:r>
            <a:r>
              <a:rPr lang="en-US" altLang="ko-KR" sz="2600" b="0" kern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en-US" altLang="ko-KR" sz="2600" b="0" kern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</a:t>
            </a:r>
            <a:r>
              <a:rPr lang="ko-KR" altLang="en-US" sz="2600" b="0" kern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등 자주 사용하는 개체 준비</a:t>
            </a:r>
            <a:endParaRPr lang="en-US" altLang="ko-KR" sz="2600" b="0" kern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94" name="텍스트 개체 틀 3">
            <a:extLst>
              <a:ext uri="{FF2B5EF4-FFF2-40B4-BE49-F238E27FC236}">
                <a16:creationId xmlns:a16="http://schemas.microsoft.com/office/drawing/2014/main" id="{F798F807-D299-4266-BCFA-049D8CC2973F}"/>
              </a:ext>
            </a:extLst>
          </p:cNvPr>
          <p:cNvSpPr txBox="1">
            <a:spLocks/>
          </p:cNvSpPr>
          <p:nvPr/>
        </p:nvSpPr>
        <p:spPr>
          <a:xfrm>
            <a:off x="7771096" y="6376748"/>
            <a:ext cx="2928937" cy="436562"/>
          </a:xfrm>
          <a:prstGeom prst="rect">
            <a:avLst/>
          </a:prstGeom>
        </p:spPr>
        <p:txBody>
          <a:bodyPr/>
          <a:lstStyle>
            <a:lvl1pPr marL="263525" indent="-263525" algn="l" defTabSz="739775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q"/>
              <a:defRPr kumimoji="1" sz="16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609600" indent="-166688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–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909638" indent="-120650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·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252538" indent="-163513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-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1635125" indent="-203200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0923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5495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0067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4639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b="0" kern="0">
                <a:latin typeface="나눔스퀘어라운드 ExtraBold" pitchFamily="50" charset="-127"/>
                <a:ea typeface="나눔스퀘어라운드 ExtraBold" pitchFamily="50" charset="-127"/>
              </a:rPr>
              <a:t>Ⅴ. </a:t>
            </a:r>
            <a:r>
              <a:rPr lang="ko-KR" altLang="en-US" b="0" kern="0">
                <a:latin typeface="나눔스퀘어라운드 ExtraBold" pitchFamily="50" charset="-127"/>
                <a:ea typeface="나눔스퀘어라운드 ExtraBold" pitchFamily="50" charset="-127"/>
              </a:rPr>
              <a:t>내부역량 분석</a:t>
            </a:r>
            <a:endParaRPr lang="ko-KR" altLang="en-US" b="0" kern="0" dirty="0">
              <a:latin typeface="나눔스퀘어라운드 ExtraBold" pitchFamily="50" charset="-127"/>
              <a:ea typeface="나눔스퀘어라운드 ExtraBold" pitchFamily="50" charset="-127"/>
            </a:endParaRPr>
          </a:p>
        </p:txBody>
      </p:sp>
      <p:sp>
        <p:nvSpPr>
          <p:cNvPr id="95" name="텍스트 개체 틀 3">
            <a:extLst>
              <a:ext uri="{FF2B5EF4-FFF2-40B4-BE49-F238E27FC236}">
                <a16:creationId xmlns:a16="http://schemas.microsoft.com/office/drawing/2014/main" id="{6EE76A2D-6C27-4F46-8CDB-6673BA411917}"/>
              </a:ext>
            </a:extLst>
          </p:cNvPr>
          <p:cNvSpPr txBox="1">
            <a:spLocks/>
          </p:cNvSpPr>
          <p:nvPr/>
        </p:nvSpPr>
        <p:spPr>
          <a:xfrm>
            <a:off x="7746820" y="6287736"/>
            <a:ext cx="2928937" cy="436562"/>
          </a:xfrm>
          <a:prstGeom prst="rect">
            <a:avLst/>
          </a:prstGeom>
        </p:spPr>
        <p:txBody>
          <a:bodyPr anchor="ctr"/>
          <a:lstStyle>
            <a:lvl1pPr marL="0" indent="0" algn="r" defTabSz="914400" rtl="0" eaLnBrk="1" latinLnBrk="1" hangingPunct="1">
              <a:spcBef>
                <a:spcPts val="0"/>
              </a:spcBef>
              <a:buFont typeface="Arial" pitchFamily="34" charset="0"/>
              <a:buNone/>
              <a:defRPr sz="1600" i="1" kern="1200">
                <a:solidFill>
                  <a:schemeClr val="tx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Ⅱ. </a:t>
            </a:r>
            <a:r>
              <a:rPr lang="ko-KR" altLang="en-US"/>
              <a:t>외부 환경 분석</a:t>
            </a:r>
            <a:endParaRPr lang="ko-KR" altLang="en-US" dirty="0"/>
          </a:p>
        </p:txBody>
      </p:sp>
      <p:sp>
        <p:nvSpPr>
          <p:cNvPr id="96" name="직사각형 95">
            <a:extLst>
              <a:ext uri="{FF2B5EF4-FFF2-40B4-BE49-F238E27FC236}">
                <a16:creationId xmlns:a16="http://schemas.microsoft.com/office/drawing/2014/main" id="{2915C80B-4703-4F10-B87D-1ACCBCCAEE2A}"/>
              </a:ext>
            </a:extLst>
          </p:cNvPr>
          <p:cNvSpPr/>
          <p:nvPr/>
        </p:nvSpPr>
        <p:spPr bwMode="auto">
          <a:xfrm>
            <a:off x="6658934" y="6359119"/>
            <a:ext cx="4522066" cy="41681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Y견고딕"/>
              <a:ea typeface="HY견고딕"/>
              <a:cs typeface="+mn-cs"/>
            </a:endParaRPr>
          </a:p>
        </p:txBody>
      </p:sp>
      <p:cxnSp>
        <p:nvCxnSpPr>
          <p:cNvPr id="97" name="직선 화살표 연결선 96">
            <a:extLst>
              <a:ext uri="{FF2B5EF4-FFF2-40B4-BE49-F238E27FC236}">
                <a16:creationId xmlns:a16="http://schemas.microsoft.com/office/drawing/2014/main" id="{E64B883A-4022-432F-9B89-6450E8761E16}"/>
              </a:ext>
            </a:extLst>
          </p:cNvPr>
          <p:cNvCxnSpPr>
            <a:stCxn id="130" idx="3"/>
            <a:endCxn id="131" idx="1"/>
          </p:cNvCxnSpPr>
          <p:nvPr/>
        </p:nvCxnSpPr>
        <p:spPr bwMode="auto">
          <a:xfrm>
            <a:off x="7397074" y="6567527"/>
            <a:ext cx="3141278" cy="0"/>
          </a:xfrm>
          <a:prstGeom prst="straightConnector1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stealth" w="med" len="med"/>
            <a:tailEnd type="stealth"/>
          </a:ln>
          <a:effectLst/>
        </p:spPr>
      </p:cxnSp>
      <p:sp>
        <p:nvSpPr>
          <p:cNvPr id="98" name="Oval 356">
            <a:extLst>
              <a:ext uri="{FF2B5EF4-FFF2-40B4-BE49-F238E27FC236}">
                <a16:creationId xmlns:a16="http://schemas.microsoft.com/office/drawing/2014/main" id="{201C55DD-25D3-4F4C-A376-5DE789801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4869" y="6454814"/>
            <a:ext cx="234950" cy="225425"/>
          </a:xfrm>
          <a:prstGeom prst="ellipse">
            <a:avLst/>
          </a:prstGeom>
          <a:solidFill>
            <a:srgbClr val="000000"/>
          </a:solidFill>
          <a:ln w="12700" algn="ctr">
            <a:solidFill>
              <a:srgbClr val="000000"/>
            </a:solidFill>
            <a:round/>
            <a:headEnd/>
            <a:tailEnd/>
          </a:ln>
        </p:spPr>
        <p:txBody>
          <a:bodyPr wrap="none" lIns="86400" tIns="43200" rIns="86400" bIns="4445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돋움" pitchFamily="50" charset="-127"/>
              <a:cs typeface="+mn-cs"/>
            </a:endParaRPr>
          </a:p>
        </p:txBody>
      </p:sp>
      <p:grpSp>
        <p:nvGrpSpPr>
          <p:cNvPr id="99" name="Group 430">
            <a:extLst>
              <a:ext uri="{FF2B5EF4-FFF2-40B4-BE49-F238E27FC236}">
                <a16:creationId xmlns:a16="http://schemas.microsoft.com/office/drawing/2014/main" id="{C7F98FFC-3BAA-4F3C-9FD5-DE8231B23287}"/>
              </a:ext>
            </a:extLst>
          </p:cNvPr>
          <p:cNvGrpSpPr>
            <a:grpSpLocks/>
          </p:cNvGrpSpPr>
          <p:nvPr/>
        </p:nvGrpSpPr>
        <p:grpSpPr bwMode="auto">
          <a:xfrm>
            <a:off x="7932369" y="6454814"/>
            <a:ext cx="236538" cy="225425"/>
            <a:chOff x="2743" y="1849"/>
            <a:chExt cx="961" cy="961"/>
          </a:xfrm>
        </p:grpSpPr>
        <p:sp>
          <p:nvSpPr>
            <p:cNvPr id="100" name="Oval 431">
              <a:extLst>
                <a:ext uri="{FF2B5EF4-FFF2-40B4-BE49-F238E27FC236}">
                  <a16:creationId xmlns:a16="http://schemas.microsoft.com/office/drawing/2014/main" id="{73F5AB18-A727-42F6-B404-66297D7671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1850"/>
              <a:ext cx="960" cy="960"/>
            </a:xfrm>
            <a:prstGeom prst="ellipse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86400" tIns="43200" rIns="86400" bIns="4445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  <p:sp>
          <p:nvSpPr>
            <p:cNvPr id="101" name="Freeform 432">
              <a:extLst>
                <a:ext uri="{FF2B5EF4-FFF2-40B4-BE49-F238E27FC236}">
                  <a16:creationId xmlns:a16="http://schemas.microsoft.com/office/drawing/2014/main" id="{0C412FAD-CCE9-457B-9155-1FD6FC1331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3" y="1849"/>
              <a:ext cx="414" cy="480"/>
            </a:xfrm>
            <a:custGeom>
              <a:avLst/>
              <a:gdLst>
                <a:gd name="T0" fmla="*/ 187 w 187"/>
                <a:gd name="T1" fmla="*/ 108 h 217"/>
                <a:gd name="T2" fmla="*/ 0 w 187"/>
                <a:gd name="T3" fmla="*/ 1 h 217"/>
                <a:gd name="T4" fmla="*/ 0 w 187"/>
                <a:gd name="T5" fmla="*/ 1 h 217"/>
                <a:gd name="T6" fmla="*/ 0 w 187"/>
                <a:gd name="T7" fmla="*/ 217 h 217"/>
                <a:gd name="T8" fmla="*/ 187 w 187"/>
                <a:gd name="T9" fmla="*/ 108 h 2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7"/>
                <a:gd name="T16" fmla="*/ 0 h 217"/>
                <a:gd name="T17" fmla="*/ 187 w 187"/>
                <a:gd name="T18" fmla="*/ 217 h 2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7" h="217">
                  <a:moveTo>
                    <a:pt x="187" y="108"/>
                  </a:moveTo>
                  <a:cubicBezTo>
                    <a:pt x="148" y="41"/>
                    <a:pt x="77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lnTo>
                    <a:pt x="0" y="217"/>
                  </a:lnTo>
                  <a:lnTo>
                    <a:pt x="187" y="1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  <p:sp>
          <p:nvSpPr>
            <p:cNvPr id="102" name="Freeform 433">
              <a:extLst>
                <a:ext uri="{FF2B5EF4-FFF2-40B4-BE49-F238E27FC236}">
                  <a16:creationId xmlns:a16="http://schemas.microsoft.com/office/drawing/2014/main" id="{A6EA39F2-596C-42C7-8ECE-145B36006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3" y="2088"/>
              <a:ext cx="480" cy="480"/>
            </a:xfrm>
            <a:custGeom>
              <a:avLst/>
              <a:gdLst>
                <a:gd name="T0" fmla="*/ 188 w 217"/>
                <a:gd name="T1" fmla="*/ 217 h 217"/>
                <a:gd name="T2" fmla="*/ 217 w 217"/>
                <a:gd name="T3" fmla="*/ 109 h 217"/>
                <a:gd name="T4" fmla="*/ 187 w 217"/>
                <a:gd name="T5" fmla="*/ 0 h 217"/>
                <a:gd name="T6" fmla="*/ 0 w 217"/>
                <a:gd name="T7" fmla="*/ 109 h 217"/>
                <a:gd name="T8" fmla="*/ 188 w 217"/>
                <a:gd name="T9" fmla="*/ 217 h 2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217"/>
                <a:gd name="T17" fmla="*/ 217 w 217"/>
                <a:gd name="T18" fmla="*/ 217 h 2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217">
                  <a:moveTo>
                    <a:pt x="188" y="217"/>
                  </a:moveTo>
                  <a:cubicBezTo>
                    <a:pt x="207" y="184"/>
                    <a:pt x="217" y="147"/>
                    <a:pt x="217" y="109"/>
                  </a:cubicBezTo>
                  <a:cubicBezTo>
                    <a:pt x="217" y="71"/>
                    <a:pt x="206" y="33"/>
                    <a:pt x="187" y="0"/>
                  </a:cubicBezTo>
                  <a:lnTo>
                    <a:pt x="0" y="109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  <p:sp>
          <p:nvSpPr>
            <p:cNvPr id="103" name="Freeform 434">
              <a:extLst>
                <a:ext uri="{FF2B5EF4-FFF2-40B4-BE49-F238E27FC236}">
                  <a16:creationId xmlns:a16="http://schemas.microsoft.com/office/drawing/2014/main" id="{23AD11B2-E56A-4DB1-B443-D28E64F75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1" y="2329"/>
              <a:ext cx="418" cy="478"/>
            </a:xfrm>
            <a:custGeom>
              <a:avLst/>
              <a:gdLst>
                <a:gd name="T0" fmla="*/ 0 w 189"/>
                <a:gd name="T1" fmla="*/ 216 h 216"/>
                <a:gd name="T2" fmla="*/ 1 w 189"/>
                <a:gd name="T3" fmla="*/ 216 h 216"/>
                <a:gd name="T4" fmla="*/ 189 w 189"/>
                <a:gd name="T5" fmla="*/ 108 h 216"/>
                <a:gd name="T6" fmla="*/ 1 w 189"/>
                <a:gd name="T7" fmla="*/ 0 h 216"/>
                <a:gd name="T8" fmla="*/ 0 w 189"/>
                <a:gd name="T9" fmla="*/ 216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9"/>
                <a:gd name="T16" fmla="*/ 0 h 216"/>
                <a:gd name="T17" fmla="*/ 189 w 189"/>
                <a:gd name="T18" fmla="*/ 216 h 2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9" h="216">
                  <a:moveTo>
                    <a:pt x="0" y="216"/>
                  </a:moveTo>
                  <a:cubicBezTo>
                    <a:pt x="1" y="216"/>
                    <a:pt x="1" y="216"/>
                    <a:pt x="1" y="216"/>
                  </a:cubicBezTo>
                  <a:cubicBezTo>
                    <a:pt x="78" y="216"/>
                    <a:pt x="150" y="175"/>
                    <a:pt x="189" y="108"/>
                  </a:cubicBezTo>
                  <a:lnTo>
                    <a:pt x="1" y="0"/>
                  </a:lnTo>
                  <a:lnTo>
                    <a:pt x="0" y="2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  <p:sp>
          <p:nvSpPr>
            <p:cNvPr id="104" name="Freeform 435">
              <a:extLst>
                <a:ext uri="{FF2B5EF4-FFF2-40B4-BE49-F238E27FC236}">
                  <a16:creationId xmlns:a16="http://schemas.microsoft.com/office/drawing/2014/main" id="{1DFC599F-9FF5-4699-A9E9-2E7AA9D2D4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7" y="2329"/>
              <a:ext cx="416" cy="478"/>
            </a:xfrm>
            <a:custGeom>
              <a:avLst/>
              <a:gdLst>
                <a:gd name="T0" fmla="*/ 0 w 188"/>
                <a:gd name="T1" fmla="*/ 108 h 216"/>
                <a:gd name="T2" fmla="*/ 187 w 188"/>
                <a:gd name="T3" fmla="*/ 216 h 216"/>
                <a:gd name="T4" fmla="*/ 188 w 188"/>
                <a:gd name="T5" fmla="*/ 0 h 216"/>
                <a:gd name="T6" fmla="*/ 0 w 188"/>
                <a:gd name="T7" fmla="*/ 108 h 2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8"/>
                <a:gd name="T13" fmla="*/ 0 h 216"/>
                <a:gd name="T14" fmla="*/ 188 w 188"/>
                <a:gd name="T15" fmla="*/ 216 h 2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8" h="216">
                  <a:moveTo>
                    <a:pt x="0" y="108"/>
                  </a:moveTo>
                  <a:cubicBezTo>
                    <a:pt x="39" y="175"/>
                    <a:pt x="110" y="216"/>
                    <a:pt x="187" y="216"/>
                  </a:cubicBezTo>
                  <a:lnTo>
                    <a:pt x="188" y="0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  <p:sp>
          <p:nvSpPr>
            <p:cNvPr id="105" name="Freeform 436">
              <a:extLst>
                <a:ext uri="{FF2B5EF4-FFF2-40B4-BE49-F238E27FC236}">
                  <a16:creationId xmlns:a16="http://schemas.microsoft.com/office/drawing/2014/main" id="{B0DA529C-973C-4107-AB97-FA521B4D81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3" y="2090"/>
              <a:ext cx="480" cy="478"/>
            </a:xfrm>
            <a:custGeom>
              <a:avLst/>
              <a:gdLst>
                <a:gd name="T0" fmla="*/ 30 w 217"/>
                <a:gd name="T1" fmla="*/ 0 h 216"/>
                <a:gd name="T2" fmla="*/ 1 w 217"/>
                <a:gd name="T3" fmla="*/ 108 h 216"/>
                <a:gd name="T4" fmla="*/ 29 w 217"/>
                <a:gd name="T5" fmla="*/ 216 h 216"/>
                <a:gd name="T6" fmla="*/ 217 w 217"/>
                <a:gd name="T7" fmla="*/ 108 h 216"/>
                <a:gd name="T8" fmla="*/ 30 w 217"/>
                <a:gd name="T9" fmla="*/ 0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216"/>
                <a:gd name="T17" fmla="*/ 217 w 217"/>
                <a:gd name="T18" fmla="*/ 216 h 2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216">
                  <a:moveTo>
                    <a:pt x="30" y="0"/>
                  </a:moveTo>
                  <a:cubicBezTo>
                    <a:pt x="11" y="33"/>
                    <a:pt x="1" y="70"/>
                    <a:pt x="1" y="108"/>
                  </a:cubicBezTo>
                  <a:cubicBezTo>
                    <a:pt x="0" y="146"/>
                    <a:pt x="10" y="183"/>
                    <a:pt x="29" y="216"/>
                  </a:cubicBezTo>
                  <a:lnTo>
                    <a:pt x="217" y="10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</p:grpSp>
      <p:grpSp>
        <p:nvGrpSpPr>
          <p:cNvPr id="106" name="Group 280">
            <a:extLst>
              <a:ext uri="{FF2B5EF4-FFF2-40B4-BE49-F238E27FC236}">
                <a16:creationId xmlns:a16="http://schemas.microsoft.com/office/drawing/2014/main" id="{7885738D-F12B-4E78-B3BA-99BDAC921838}"/>
              </a:ext>
            </a:extLst>
          </p:cNvPr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8251457" y="6454020"/>
            <a:ext cx="236537" cy="227013"/>
            <a:chOff x="5212684" y="2546"/>
            <a:chExt cx="236537" cy="160"/>
          </a:xfrm>
        </p:grpSpPr>
        <p:sp>
          <p:nvSpPr>
            <p:cNvPr id="107" name="Oval 281">
              <a:extLst>
                <a:ext uri="{FF2B5EF4-FFF2-40B4-BE49-F238E27FC236}">
                  <a16:creationId xmlns:a16="http://schemas.microsoft.com/office/drawing/2014/main" id="{09DADCB4-30E2-473F-9171-5E92D1B43B67}"/>
                </a:ext>
              </a:extLst>
            </p:cNvPr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blackWhite">
            <a:xfrm>
              <a:off x="5212684" y="2546"/>
              <a:ext cx="236537" cy="16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  <p:sp>
          <p:nvSpPr>
            <p:cNvPr id="108" name="Arc 282">
              <a:extLst>
                <a:ext uri="{FF2B5EF4-FFF2-40B4-BE49-F238E27FC236}">
                  <a16:creationId xmlns:a16="http://schemas.microsoft.com/office/drawing/2014/main" id="{31B76859-0C4A-4984-A068-256467435F21}"/>
                </a:ext>
              </a:extLst>
            </p:cNvPr>
            <p:cNvSpPr>
              <a:spLocks noChangeAspect="1"/>
            </p:cNvSpPr>
            <p:nvPr>
              <p:custDataLst>
                <p:tags r:id="rId5"/>
              </p:custDataLst>
            </p:nvPr>
          </p:nvSpPr>
          <p:spPr bwMode="auto">
            <a:xfrm>
              <a:off x="5212684" y="2546"/>
              <a:ext cx="236537" cy="160"/>
            </a:xfrm>
            <a:custGeom>
              <a:avLst/>
              <a:gdLst>
                <a:gd name="T0" fmla="*/ 118502 w 43200"/>
                <a:gd name="T1" fmla="*/ 0 h 43200"/>
                <a:gd name="T2" fmla="*/ 0 w 43200"/>
                <a:gd name="T3" fmla="*/ 80 h 43200"/>
                <a:gd name="T4" fmla="*/ 118502 w 43200"/>
                <a:gd name="T5" fmla="*/ 80 h 43200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200"/>
                <a:gd name="T11" fmla="*/ 43200 w 43200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200" fill="none" extrusionOk="0">
                  <a:moveTo>
                    <a:pt x="21599" y="0"/>
                  </a:move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</a:path>
                <a:path w="43200" h="43200" stroke="0" extrusionOk="0">
                  <a:moveTo>
                    <a:pt x="21599" y="0"/>
                  </a:move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</p:grpSp>
      <p:grpSp>
        <p:nvGrpSpPr>
          <p:cNvPr id="109" name="Group 314">
            <a:extLst>
              <a:ext uri="{FF2B5EF4-FFF2-40B4-BE49-F238E27FC236}">
                <a16:creationId xmlns:a16="http://schemas.microsoft.com/office/drawing/2014/main" id="{B8873A6F-AB59-471D-BB51-52870A832E3E}"/>
              </a:ext>
            </a:extLst>
          </p:cNvPr>
          <p:cNvGrpSpPr>
            <a:grpSpLocks/>
          </p:cNvGrpSpPr>
          <p:nvPr/>
        </p:nvGrpSpPr>
        <p:grpSpPr bwMode="auto">
          <a:xfrm>
            <a:off x="8570544" y="6454814"/>
            <a:ext cx="236538" cy="225425"/>
            <a:chOff x="4088" y="533"/>
            <a:chExt cx="960" cy="961"/>
          </a:xfrm>
        </p:grpSpPr>
        <p:sp>
          <p:nvSpPr>
            <p:cNvPr id="110" name="Oval 315">
              <a:extLst>
                <a:ext uri="{FF2B5EF4-FFF2-40B4-BE49-F238E27FC236}">
                  <a16:creationId xmlns:a16="http://schemas.microsoft.com/office/drawing/2014/main" id="{CFCC5CC6-911D-49C3-A532-121A7DF1ED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8" y="534"/>
              <a:ext cx="960" cy="960"/>
            </a:xfrm>
            <a:prstGeom prst="ellipse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86400" tIns="43200" rIns="86400" bIns="4445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  <p:sp>
          <p:nvSpPr>
            <p:cNvPr id="111" name="Freeform 316">
              <a:extLst>
                <a:ext uri="{FF2B5EF4-FFF2-40B4-BE49-F238E27FC236}">
                  <a16:creationId xmlns:a16="http://schemas.microsoft.com/office/drawing/2014/main" id="{8C2B1B2B-A50B-434F-A2B5-78A51CDFE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7" y="533"/>
              <a:ext cx="414" cy="480"/>
            </a:xfrm>
            <a:custGeom>
              <a:avLst/>
              <a:gdLst>
                <a:gd name="T0" fmla="*/ 187 w 187"/>
                <a:gd name="T1" fmla="*/ 108 h 217"/>
                <a:gd name="T2" fmla="*/ 0 w 187"/>
                <a:gd name="T3" fmla="*/ 1 h 217"/>
                <a:gd name="T4" fmla="*/ 0 w 187"/>
                <a:gd name="T5" fmla="*/ 1 h 217"/>
                <a:gd name="T6" fmla="*/ 0 w 187"/>
                <a:gd name="T7" fmla="*/ 217 h 217"/>
                <a:gd name="T8" fmla="*/ 187 w 187"/>
                <a:gd name="T9" fmla="*/ 108 h 2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7"/>
                <a:gd name="T16" fmla="*/ 0 h 217"/>
                <a:gd name="T17" fmla="*/ 187 w 187"/>
                <a:gd name="T18" fmla="*/ 217 h 2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7" h="217">
                  <a:moveTo>
                    <a:pt x="187" y="108"/>
                  </a:moveTo>
                  <a:cubicBezTo>
                    <a:pt x="148" y="41"/>
                    <a:pt x="77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lnTo>
                    <a:pt x="0" y="217"/>
                  </a:lnTo>
                  <a:lnTo>
                    <a:pt x="187" y="1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  <p:sp>
          <p:nvSpPr>
            <p:cNvPr id="112" name="Freeform 317">
              <a:extLst>
                <a:ext uri="{FF2B5EF4-FFF2-40B4-BE49-F238E27FC236}">
                  <a16:creationId xmlns:a16="http://schemas.microsoft.com/office/drawing/2014/main" id="{05B66219-0904-4604-AEDB-CE512F5307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7" y="772"/>
              <a:ext cx="480" cy="480"/>
            </a:xfrm>
            <a:custGeom>
              <a:avLst/>
              <a:gdLst>
                <a:gd name="T0" fmla="*/ 188 w 217"/>
                <a:gd name="T1" fmla="*/ 217 h 217"/>
                <a:gd name="T2" fmla="*/ 217 w 217"/>
                <a:gd name="T3" fmla="*/ 109 h 217"/>
                <a:gd name="T4" fmla="*/ 187 w 217"/>
                <a:gd name="T5" fmla="*/ 0 h 217"/>
                <a:gd name="T6" fmla="*/ 0 w 217"/>
                <a:gd name="T7" fmla="*/ 109 h 217"/>
                <a:gd name="T8" fmla="*/ 188 w 217"/>
                <a:gd name="T9" fmla="*/ 217 h 2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217"/>
                <a:gd name="T17" fmla="*/ 217 w 217"/>
                <a:gd name="T18" fmla="*/ 217 h 2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217">
                  <a:moveTo>
                    <a:pt x="188" y="217"/>
                  </a:moveTo>
                  <a:cubicBezTo>
                    <a:pt x="207" y="184"/>
                    <a:pt x="217" y="147"/>
                    <a:pt x="217" y="109"/>
                  </a:cubicBezTo>
                  <a:cubicBezTo>
                    <a:pt x="217" y="71"/>
                    <a:pt x="206" y="33"/>
                    <a:pt x="187" y="0"/>
                  </a:cubicBezTo>
                  <a:lnTo>
                    <a:pt x="0" y="109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  <p:sp>
          <p:nvSpPr>
            <p:cNvPr id="113" name="Freeform 318">
              <a:extLst>
                <a:ext uri="{FF2B5EF4-FFF2-40B4-BE49-F238E27FC236}">
                  <a16:creationId xmlns:a16="http://schemas.microsoft.com/office/drawing/2014/main" id="{DE8438AF-4515-4D66-B785-79D887625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" y="1013"/>
              <a:ext cx="418" cy="478"/>
            </a:xfrm>
            <a:custGeom>
              <a:avLst/>
              <a:gdLst>
                <a:gd name="T0" fmla="*/ 0 w 189"/>
                <a:gd name="T1" fmla="*/ 216 h 216"/>
                <a:gd name="T2" fmla="*/ 1 w 189"/>
                <a:gd name="T3" fmla="*/ 216 h 216"/>
                <a:gd name="T4" fmla="*/ 189 w 189"/>
                <a:gd name="T5" fmla="*/ 108 h 216"/>
                <a:gd name="T6" fmla="*/ 1 w 189"/>
                <a:gd name="T7" fmla="*/ 0 h 216"/>
                <a:gd name="T8" fmla="*/ 0 w 189"/>
                <a:gd name="T9" fmla="*/ 216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9"/>
                <a:gd name="T16" fmla="*/ 0 h 216"/>
                <a:gd name="T17" fmla="*/ 189 w 189"/>
                <a:gd name="T18" fmla="*/ 216 h 2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9" h="216">
                  <a:moveTo>
                    <a:pt x="0" y="216"/>
                  </a:moveTo>
                  <a:cubicBezTo>
                    <a:pt x="1" y="216"/>
                    <a:pt x="1" y="216"/>
                    <a:pt x="1" y="216"/>
                  </a:cubicBezTo>
                  <a:cubicBezTo>
                    <a:pt x="78" y="216"/>
                    <a:pt x="150" y="175"/>
                    <a:pt x="189" y="108"/>
                  </a:cubicBezTo>
                  <a:lnTo>
                    <a:pt x="1" y="0"/>
                  </a:lnTo>
                  <a:lnTo>
                    <a:pt x="0" y="2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  <p:sp>
          <p:nvSpPr>
            <p:cNvPr id="114" name="Freeform 319">
              <a:extLst>
                <a:ext uri="{FF2B5EF4-FFF2-40B4-BE49-F238E27FC236}">
                  <a16:creationId xmlns:a16="http://schemas.microsoft.com/office/drawing/2014/main" id="{E3DBC946-5119-4700-BF01-EC3389A03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" y="1013"/>
              <a:ext cx="416" cy="478"/>
            </a:xfrm>
            <a:custGeom>
              <a:avLst/>
              <a:gdLst>
                <a:gd name="T0" fmla="*/ 0 w 188"/>
                <a:gd name="T1" fmla="*/ 108 h 216"/>
                <a:gd name="T2" fmla="*/ 187 w 188"/>
                <a:gd name="T3" fmla="*/ 216 h 216"/>
                <a:gd name="T4" fmla="*/ 188 w 188"/>
                <a:gd name="T5" fmla="*/ 0 h 216"/>
                <a:gd name="T6" fmla="*/ 0 w 188"/>
                <a:gd name="T7" fmla="*/ 108 h 2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8"/>
                <a:gd name="T13" fmla="*/ 0 h 216"/>
                <a:gd name="T14" fmla="*/ 188 w 188"/>
                <a:gd name="T15" fmla="*/ 216 h 2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8" h="216">
                  <a:moveTo>
                    <a:pt x="0" y="108"/>
                  </a:moveTo>
                  <a:cubicBezTo>
                    <a:pt x="39" y="175"/>
                    <a:pt x="110" y="216"/>
                    <a:pt x="187" y="216"/>
                  </a:cubicBezTo>
                  <a:lnTo>
                    <a:pt x="188" y="0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</p:grpSp>
      <p:grpSp>
        <p:nvGrpSpPr>
          <p:cNvPr id="115" name="Group 425">
            <a:extLst>
              <a:ext uri="{FF2B5EF4-FFF2-40B4-BE49-F238E27FC236}">
                <a16:creationId xmlns:a16="http://schemas.microsoft.com/office/drawing/2014/main" id="{9F6225B9-FF2C-4EFF-BD15-7BDC0D341AD8}"/>
              </a:ext>
            </a:extLst>
          </p:cNvPr>
          <p:cNvGrpSpPr>
            <a:grpSpLocks/>
          </p:cNvGrpSpPr>
          <p:nvPr/>
        </p:nvGrpSpPr>
        <p:grpSpPr bwMode="auto">
          <a:xfrm>
            <a:off x="8889632" y="6454814"/>
            <a:ext cx="236537" cy="225425"/>
            <a:chOff x="2867" y="636"/>
            <a:chExt cx="960" cy="961"/>
          </a:xfrm>
        </p:grpSpPr>
        <p:sp>
          <p:nvSpPr>
            <p:cNvPr id="116" name="Oval 426">
              <a:extLst>
                <a:ext uri="{FF2B5EF4-FFF2-40B4-BE49-F238E27FC236}">
                  <a16:creationId xmlns:a16="http://schemas.microsoft.com/office/drawing/2014/main" id="{120EEA12-F6DF-456B-A37C-67AD40362A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7" y="637"/>
              <a:ext cx="960" cy="960"/>
            </a:xfrm>
            <a:prstGeom prst="ellipse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86400" tIns="43200" rIns="86400" bIns="4445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  <p:sp>
          <p:nvSpPr>
            <p:cNvPr id="117" name="Freeform 427">
              <a:extLst>
                <a:ext uri="{FF2B5EF4-FFF2-40B4-BE49-F238E27FC236}">
                  <a16:creationId xmlns:a16="http://schemas.microsoft.com/office/drawing/2014/main" id="{400BABA4-EDDD-4B69-A47D-A5E044E96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" y="636"/>
              <a:ext cx="414" cy="480"/>
            </a:xfrm>
            <a:custGeom>
              <a:avLst/>
              <a:gdLst>
                <a:gd name="T0" fmla="*/ 187 w 187"/>
                <a:gd name="T1" fmla="*/ 108 h 217"/>
                <a:gd name="T2" fmla="*/ 0 w 187"/>
                <a:gd name="T3" fmla="*/ 1 h 217"/>
                <a:gd name="T4" fmla="*/ 0 w 187"/>
                <a:gd name="T5" fmla="*/ 1 h 217"/>
                <a:gd name="T6" fmla="*/ 0 w 187"/>
                <a:gd name="T7" fmla="*/ 217 h 217"/>
                <a:gd name="T8" fmla="*/ 187 w 187"/>
                <a:gd name="T9" fmla="*/ 108 h 2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7"/>
                <a:gd name="T16" fmla="*/ 0 h 217"/>
                <a:gd name="T17" fmla="*/ 187 w 187"/>
                <a:gd name="T18" fmla="*/ 217 h 2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7" h="217">
                  <a:moveTo>
                    <a:pt x="187" y="108"/>
                  </a:moveTo>
                  <a:cubicBezTo>
                    <a:pt x="148" y="41"/>
                    <a:pt x="77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lnTo>
                    <a:pt x="0" y="217"/>
                  </a:lnTo>
                  <a:lnTo>
                    <a:pt x="187" y="1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  <p:sp>
          <p:nvSpPr>
            <p:cNvPr id="118" name="Freeform 428">
              <a:extLst>
                <a:ext uri="{FF2B5EF4-FFF2-40B4-BE49-F238E27FC236}">
                  <a16:creationId xmlns:a16="http://schemas.microsoft.com/office/drawing/2014/main" id="{DA8E0D54-3D9E-46FE-82AE-37726D6E4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" y="875"/>
              <a:ext cx="480" cy="480"/>
            </a:xfrm>
            <a:custGeom>
              <a:avLst/>
              <a:gdLst>
                <a:gd name="T0" fmla="*/ 188 w 217"/>
                <a:gd name="T1" fmla="*/ 217 h 217"/>
                <a:gd name="T2" fmla="*/ 217 w 217"/>
                <a:gd name="T3" fmla="*/ 109 h 217"/>
                <a:gd name="T4" fmla="*/ 187 w 217"/>
                <a:gd name="T5" fmla="*/ 0 h 217"/>
                <a:gd name="T6" fmla="*/ 0 w 217"/>
                <a:gd name="T7" fmla="*/ 109 h 217"/>
                <a:gd name="T8" fmla="*/ 188 w 217"/>
                <a:gd name="T9" fmla="*/ 217 h 2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217"/>
                <a:gd name="T17" fmla="*/ 217 w 217"/>
                <a:gd name="T18" fmla="*/ 217 h 2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217">
                  <a:moveTo>
                    <a:pt x="188" y="217"/>
                  </a:moveTo>
                  <a:cubicBezTo>
                    <a:pt x="207" y="184"/>
                    <a:pt x="217" y="147"/>
                    <a:pt x="217" y="109"/>
                  </a:cubicBezTo>
                  <a:cubicBezTo>
                    <a:pt x="217" y="71"/>
                    <a:pt x="206" y="33"/>
                    <a:pt x="187" y="0"/>
                  </a:cubicBezTo>
                  <a:lnTo>
                    <a:pt x="0" y="109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  <p:sp>
          <p:nvSpPr>
            <p:cNvPr id="119" name="Freeform 429">
              <a:extLst>
                <a:ext uri="{FF2B5EF4-FFF2-40B4-BE49-F238E27FC236}">
                  <a16:creationId xmlns:a16="http://schemas.microsoft.com/office/drawing/2014/main" id="{7D003373-2EF6-4E4F-8EB4-4B8930228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4" y="1116"/>
              <a:ext cx="418" cy="478"/>
            </a:xfrm>
            <a:custGeom>
              <a:avLst/>
              <a:gdLst>
                <a:gd name="T0" fmla="*/ 0 w 189"/>
                <a:gd name="T1" fmla="*/ 216 h 216"/>
                <a:gd name="T2" fmla="*/ 1 w 189"/>
                <a:gd name="T3" fmla="*/ 216 h 216"/>
                <a:gd name="T4" fmla="*/ 189 w 189"/>
                <a:gd name="T5" fmla="*/ 108 h 216"/>
                <a:gd name="T6" fmla="*/ 1 w 189"/>
                <a:gd name="T7" fmla="*/ 0 h 216"/>
                <a:gd name="T8" fmla="*/ 0 w 189"/>
                <a:gd name="T9" fmla="*/ 216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9"/>
                <a:gd name="T16" fmla="*/ 0 h 216"/>
                <a:gd name="T17" fmla="*/ 189 w 189"/>
                <a:gd name="T18" fmla="*/ 216 h 2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9" h="216">
                  <a:moveTo>
                    <a:pt x="0" y="216"/>
                  </a:moveTo>
                  <a:cubicBezTo>
                    <a:pt x="1" y="216"/>
                    <a:pt x="1" y="216"/>
                    <a:pt x="1" y="216"/>
                  </a:cubicBezTo>
                  <a:cubicBezTo>
                    <a:pt x="78" y="216"/>
                    <a:pt x="150" y="175"/>
                    <a:pt x="189" y="108"/>
                  </a:cubicBezTo>
                  <a:lnTo>
                    <a:pt x="1" y="0"/>
                  </a:lnTo>
                  <a:lnTo>
                    <a:pt x="0" y="2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</p:grpSp>
      <p:grpSp>
        <p:nvGrpSpPr>
          <p:cNvPr id="120" name="Group 357">
            <a:extLst>
              <a:ext uri="{FF2B5EF4-FFF2-40B4-BE49-F238E27FC236}">
                <a16:creationId xmlns:a16="http://schemas.microsoft.com/office/drawing/2014/main" id="{6F282BC7-B873-4BAD-9548-E756980DF364}"/>
              </a:ext>
            </a:extLst>
          </p:cNvPr>
          <p:cNvGrpSpPr>
            <a:grpSpLocks/>
          </p:cNvGrpSpPr>
          <p:nvPr/>
        </p:nvGrpSpPr>
        <p:grpSpPr bwMode="auto">
          <a:xfrm>
            <a:off x="9208719" y="6454814"/>
            <a:ext cx="236538" cy="225425"/>
            <a:chOff x="1578" y="752"/>
            <a:chExt cx="960" cy="961"/>
          </a:xfrm>
        </p:grpSpPr>
        <p:sp>
          <p:nvSpPr>
            <p:cNvPr id="121" name="Oval 358">
              <a:extLst>
                <a:ext uri="{FF2B5EF4-FFF2-40B4-BE49-F238E27FC236}">
                  <a16:creationId xmlns:a16="http://schemas.microsoft.com/office/drawing/2014/main" id="{B137C012-52BE-447B-B306-D04764B64E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8" y="753"/>
              <a:ext cx="960" cy="960"/>
            </a:xfrm>
            <a:prstGeom prst="ellipse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86400" tIns="43200" rIns="86400" bIns="4445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  <p:sp>
          <p:nvSpPr>
            <p:cNvPr id="122" name="Freeform 359">
              <a:extLst>
                <a:ext uri="{FF2B5EF4-FFF2-40B4-BE49-F238E27FC236}">
                  <a16:creationId xmlns:a16="http://schemas.microsoft.com/office/drawing/2014/main" id="{A902E3B7-E0F3-4C41-B8F3-06C229ACD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" y="752"/>
              <a:ext cx="414" cy="480"/>
            </a:xfrm>
            <a:custGeom>
              <a:avLst/>
              <a:gdLst>
                <a:gd name="T0" fmla="*/ 187 w 187"/>
                <a:gd name="T1" fmla="*/ 108 h 217"/>
                <a:gd name="T2" fmla="*/ 0 w 187"/>
                <a:gd name="T3" fmla="*/ 1 h 217"/>
                <a:gd name="T4" fmla="*/ 0 w 187"/>
                <a:gd name="T5" fmla="*/ 1 h 217"/>
                <a:gd name="T6" fmla="*/ 0 w 187"/>
                <a:gd name="T7" fmla="*/ 217 h 217"/>
                <a:gd name="T8" fmla="*/ 187 w 187"/>
                <a:gd name="T9" fmla="*/ 108 h 2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7"/>
                <a:gd name="T16" fmla="*/ 0 h 217"/>
                <a:gd name="T17" fmla="*/ 187 w 187"/>
                <a:gd name="T18" fmla="*/ 217 h 2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7" h="217">
                  <a:moveTo>
                    <a:pt x="187" y="108"/>
                  </a:moveTo>
                  <a:cubicBezTo>
                    <a:pt x="148" y="41"/>
                    <a:pt x="77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lnTo>
                    <a:pt x="0" y="217"/>
                  </a:lnTo>
                  <a:lnTo>
                    <a:pt x="187" y="1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  <p:sp>
          <p:nvSpPr>
            <p:cNvPr id="123" name="Freeform 360">
              <a:extLst>
                <a:ext uri="{FF2B5EF4-FFF2-40B4-BE49-F238E27FC236}">
                  <a16:creationId xmlns:a16="http://schemas.microsoft.com/office/drawing/2014/main" id="{BC3CF7D4-F5B3-4783-A3E2-991564E32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" y="991"/>
              <a:ext cx="480" cy="480"/>
            </a:xfrm>
            <a:custGeom>
              <a:avLst/>
              <a:gdLst>
                <a:gd name="T0" fmla="*/ 188 w 217"/>
                <a:gd name="T1" fmla="*/ 217 h 217"/>
                <a:gd name="T2" fmla="*/ 217 w 217"/>
                <a:gd name="T3" fmla="*/ 109 h 217"/>
                <a:gd name="T4" fmla="*/ 187 w 217"/>
                <a:gd name="T5" fmla="*/ 0 h 217"/>
                <a:gd name="T6" fmla="*/ 0 w 217"/>
                <a:gd name="T7" fmla="*/ 109 h 217"/>
                <a:gd name="T8" fmla="*/ 188 w 217"/>
                <a:gd name="T9" fmla="*/ 217 h 2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217"/>
                <a:gd name="T17" fmla="*/ 217 w 217"/>
                <a:gd name="T18" fmla="*/ 217 h 2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217">
                  <a:moveTo>
                    <a:pt x="188" y="217"/>
                  </a:moveTo>
                  <a:cubicBezTo>
                    <a:pt x="207" y="184"/>
                    <a:pt x="217" y="147"/>
                    <a:pt x="217" y="109"/>
                  </a:cubicBezTo>
                  <a:cubicBezTo>
                    <a:pt x="217" y="71"/>
                    <a:pt x="206" y="33"/>
                    <a:pt x="187" y="0"/>
                  </a:cubicBezTo>
                  <a:lnTo>
                    <a:pt x="0" y="109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</p:grpSp>
      <p:grpSp>
        <p:nvGrpSpPr>
          <p:cNvPr id="124" name="그룹 123">
            <a:extLst>
              <a:ext uri="{FF2B5EF4-FFF2-40B4-BE49-F238E27FC236}">
                <a16:creationId xmlns:a16="http://schemas.microsoft.com/office/drawing/2014/main" id="{64C15B72-BCD3-48F3-BE25-3CD5DA317EA6}"/>
              </a:ext>
            </a:extLst>
          </p:cNvPr>
          <p:cNvGrpSpPr/>
          <p:nvPr/>
        </p:nvGrpSpPr>
        <p:grpSpPr>
          <a:xfrm>
            <a:off x="9526219" y="6452433"/>
            <a:ext cx="238125" cy="230187"/>
            <a:chOff x="9526219" y="6452433"/>
            <a:chExt cx="238125" cy="230187"/>
          </a:xfrm>
        </p:grpSpPr>
        <p:sp>
          <p:nvSpPr>
            <p:cNvPr id="125" name="Oval 377">
              <a:extLst>
                <a:ext uri="{FF2B5EF4-FFF2-40B4-BE49-F238E27FC236}">
                  <a16:creationId xmlns:a16="http://schemas.microsoft.com/office/drawing/2014/main" id="{61C9DC80-6520-41B2-ADDD-665B4177D39A}"/>
                </a:ext>
              </a:extLst>
            </p:cNvPr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blackWhite">
            <a:xfrm>
              <a:off x="9526219" y="6452433"/>
              <a:ext cx="238125" cy="230187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  <p:sp>
          <p:nvSpPr>
            <p:cNvPr id="126" name="Arc 378">
              <a:extLst>
                <a:ext uri="{FF2B5EF4-FFF2-40B4-BE49-F238E27FC236}">
                  <a16:creationId xmlns:a16="http://schemas.microsoft.com/office/drawing/2014/main" id="{1617D620-3E4A-4F88-8C8C-F7B4889E93E1}"/>
                </a:ext>
              </a:extLst>
            </p:cNvPr>
            <p:cNvSpPr>
              <a:spLocks noChangeAspect="1"/>
            </p:cNvSpPr>
            <p:nvPr>
              <p:custDataLst>
                <p:tags r:id="rId3"/>
              </p:custDataLst>
            </p:nvPr>
          </p:nvSpPr>
          <p:spPr bwMode="auto">
            <a:xfrm>
              <a:off x="9646126" y="6452433"/>
              <a:ext cx="118218" cy="115094"/>
            </a:xfrm>
            <a:custGeom>
              <a:avLst/>
              <a:gdLst>
                <a:gd name="T0" fmla="*/ 0 w 21600"/>
                <a:gd name="T1" fmla="*/ 0 h 21600"/>
                <a:gd name="T2" fmla="*/ 70 w 21600"/>
                <a:gd name="T3" fmla="*/ 65 h 21600"/>
                <a:gd name="T4" fmla="*/ 0 w 21600"/>
                <a:gd name="T5" fmla="*/ 65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</p:grpSp>
      <p:grpSp>
        <p:nvGrpSpPr>
          <p:cNvPr id="127" name="그룹 126">
            <a:extLst>
              <a:ext uri="{FF2B5EF4-FFF2-40B4-BE49-F238E27FC236}">
                <a16:creationId xmlns:a16="http://schemas.microsoft.com/office/drawing/2014/main" id="{60A8B8F4-1ED5-4588-B5A4-E991623402A7}"/>
              </a:ext>
            </a:extLst>
          </p:cNvPr>
          <p:cNvGrpSpPr/>
          <p:nvPr/>
        </p:nvGrpSpPr>
        <p:grpSpPr>
          <a:xfrm>
            <a:off x="9846894" y="6454814"/>
            <a:ext cx="234950" cy="225425"/>
            <a:chOff x="9846894" y="6454814"/>
            <a:chExt cx="234950" cy="225425"/>
          </a:xfrm>
        </p:grpSpPr>
        <p:sp>
          <p:nvSpPr>
            <p:cNvPr id="128" name="Oval 339">
              <a:extLst>
                <a:ext uri="{FF2B5EF4-FFF2-40B4-BE49-F238E27FC236}">
                  <a16:creationId xmlns:a16="http://schemas.microsoft.com/office/drawing/2014/main" id="{CC286C93-95C2-40E8-9B0F-CC6952092B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46894" y="6455049"/>
              <a:ext cx="234950" cy="225190"/>
            </a:xfrm>
            <a:prstGeom prst="ellipse">
              <a:avLst/>
            </a:prstGeom>
            <a:solidFill>
              <a:srgbClr val="FFFFFF"/>
            </a:solidFill>
            <a:ln w="1270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86400" tIns="43200" rIns="86400" bIns="4445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  <p:sp>
          <p:nvSpPr>
            <p:cNvPr id="129" name="Freeform 340">
              <a:extLst>
                <a:ext uri="{FF2B5EF4-FFF2-40B4-BE49-F238E27FC236}">
                  <a16:creationId xmlns:a16="http://schemas.microsoft.com/office/drawing/2014/main" id="{B414B532-792E-4313-B11A-C768737D4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4124" y="6454814"/>
              <a:ext cx="101322" cy="112595"/>
            </a:xfrm>
            <a:custGeom>
              <a:avLst/>
              <a:gdLst>
                <a:gd name="T0" fmla="*/ 187 w 187"/>
                <a:gd name="T1" fmla="*/ 108 h 217"/>
                <a:gd name="T2" fmla="*/ 0 w 187"/>
                <a:gd name="T3" fmla="*/ 1 h 217"/>
                <a:gd name="T4" fmla="*/ 0 w 187"/>
                <a:gd name="T5" fmla="*/ 1 h 217"/>
                <a:gd name="T6" fmla="*/ 0 w 187"/>
                <a:gd name="T7" fmla="*/ 217 h 217"/>
                <a:gd name="T8" fmla="*/ 187 w 187"/>
                <a:gd name="T9" fmla="*/ 108 h 2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7"/>
                <a:gd name="T16" fmla="*/ 0 h 217"/>
                <a:gd name="T17" fmla="*/ 187 w 187"/>
                <a:gd name="T18" fmla="*/ 217 h 2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7" h="217">
                  <a:moveTo>
                    <a:pt x="187" y="108"/>
                  </a:moveTo>
                  <a:cubicBezTo>
                    <a:pt x="148" y="41"/>
                    <a:pt x="77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lnTo>
                    <a:pt x="0" y="217"/>
                  </a:lnTo>
                  <a:lnTo>
                    <a:pt x="187" y="1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돋움" pitchFamily="50" charset="-127"/>
                <a:cs typeface="+mn-cs"/>
              </a:endParaRPr>
            </a:p>
          </p:txBody>
        </p:sp>
      </p:grpSp>
      <p:sp>
        <p:nvSpPr>
          <p:cNvPr id="130" name="TextBox 37">
            <a:extLst>
              <a:ext uri="{FF2B5EF4-FFF2-40B4-BE49-F238E27FC236}">
                <a16:creationId xmlns:a16="http://schemas.microsoft.com/office/drawing/2014/main" id="{5DE7C051-C5FF-4645-B277-99057AD511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3963" y="6413638"/>
            <a:ext cx="593111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상대적으로</a:t>
            </a:r>
            <a:endParaRPr kumimoji="1" lang="en-US" altLang="ko-KR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강함</a:t>
            </a:r>
          </a:p>
        </p:txBody>
      </p:sp>
      <p:sp>
        <p:nvSpPr>
          <p:cNvPr id="131" name="TextBox 40">
            <a:extLst>
              <a:ext uri="{FF2B5EF4-FFF2-40B4-BE49-F238E27FC236}">
                <a16:creationId xmlns:a16="http://schemas.microsoft.com/office/drawing/2014/main" id="{5ECAA8A8-364D-43D0-8363-0B5CEC904A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38352" y="6413638"/>
            <a:ext cx="593111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상대적으로</a:t>
            </a:r>
            <a:endParaRPr kumimoji="1" lang="en-US" altLang="ko-KR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약함</a:t>
            </a:r>
          </a:p>
        </p:txBody>
      </p:sp>
      <p:sp>
        <p:nvSpPr>
          <p:cNvPr id="132" name="Oval 339">
            <a:extLst>
              <a:ext uri="{FF2B5EF4-FFF2-40B4-BE49-F238E27FC236}">
                <a16:creationId xmlns:a16="http://schemas.microsoft.com/office/drawing/2014/main" id="{CDE9DB80-16DF-487C-B4F9-A96DECEEAC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47886" y="6455049"/>
            <a:ext cx="234950" cy="225190"/>
          </a:xfrm>
          <a:prstGeom prst="ellipse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round/>
            <a:headEnd/>
            <a:tailEnd/>
          </a:ln>
        </p:spPr>
        <p:txBody>
          <a:bodyPr wrap="none" lIns="86400" tIns="43200" rIns="86400" bIns="4445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돋움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94785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6" r="3872" b="9371"/>
          <a:stretch/>
        </p:blipFill>
        <p:spPr>
          <a:xfrm>
            <a:off x="-14402" y="-9525"/>
            <a:ext cx="12227330" cy="68808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-14402" y="-9524"/>
            <a:ext cx="12248301" cy="6890342"/>
          </a:xfrm>
          <a:prstGeom prst="rect">
            <a:avLst/>
          </a:prstGeom>
          <a:solidFill>
            <a:schemeClr val="tx1">
              <a:alpha val="56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1888302" y="2390511"/>
            <a:ext cx="8415000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417" y="1599115"/>
            <a:ext cx="716215" cy="716212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167D3E3A-FF5B-40DC-A201-546E9B2F5234}"/>
              </a:ext>
            </a:extLst>
          </p:cNvPr>
          <p:cNvSpPr/>
          <p:nvPr/>
        </p:nvSpPr>
        <p:spPr>
          <a:xfrm>
            <a:off x="1506540" y="3018117"/>
            <a:ext cx="917892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5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보고서 첫인상</a:t>
            </a:r>
            <a:r>
              <a:rPr lang="en-US" altLang="ko-KR" sz="5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  <a:p>
            <a:pPr algn="ctr" eaLnBrk="1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글꼴</a:t>
            </a:r>
            <a: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5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 좌우한다</a:t>
            </a:r>
            <a:r>
              <a:rPr lang="en-US" altLang="ko-KR" sz="5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D63DCED-B09E-4C9D-92E9-52B0FF31AA64}"/>
              </a:ext>
            </a:extLst>
          </p:cNvPr>
          <p:cNvSpPr/>
          <p:nvPr/>
        </p:nvSpPr>
        <p:spPr bwMode="auto">
          <a:xfrm>
            <a:off x="1888302" y="1005115"/>
            <a:ext cx="1188000" cy="1188000"/>
          </a:xfrm>
          <a:prstGeom prst="rect">
            <a:avLst/>
          </a:prstGeom>
          <a:solidFill>
            <a:schemeClr val="tx1">
              <a:alpha val="42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32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9B63C7-A722-4907-9C8D-5F135CCD3A79}"/>
              </a:ext>
            </a:extLst>
          </p:cNvPr>
          <p:cNvSpPr txBox="1"/>
          <p:nvPr/>
        </p:nvSpPr>
        <p:spPr>
          <a:xfrm>
            <a:off x="6357291" y="1953439"/>
            <a:ext cx="3105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spcBef>
                <a:spcPts val="0"/>
              </a:spcBef>
            </a:pP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보고서 작성의 기술 </a:t>
            </a:r>
            <a:r>
              <a:rPr lang="en-US" altLang="ko-KR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with </a:t>
            </a: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파워포인트</a:t>
            </a:r>
          </a:p>
        </p:txBody>
      </p:sp>
    </p:spTree>
    <p:extLst>
      <p:ext uri="{BB962C8B-B14F-4D97-AF65-F5344CB8AC3E}">
        <p14:creationId xmlns:p14="http://schemas.microsoft.com/office/powerpoint/2010/main" val="36677142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8" y="2416240"/>
            <a:ext cx="5197302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108522"/>
            <a:ext cx="3737417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보고서 첫인상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글꼴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 좌우한다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457253"/>
            <a:ext cx="5173218" cy="18928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ko-KR" altLang="en-US" sz="27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가독성 높은 </a:t>
            </a:r>
            <a:r>
              <a:rPr lang="en-US" altLang="ko-KR" sz="27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7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글꼴</a:t>
            </a:r>
            <a:r>
              <a:rPr lang="en-US" altLang="ko-KR" sz="27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7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은 따로 있다</a:t>
            </a:r>
            <a:endParaRPr lang="en-US" altLang="ko-KR" sz="2700" b="0" dirty="0">
              <a:solidFill>
                <a:schemeClr val="bg2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텍스트 정렬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로 가독성을 높이자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텍스트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 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편집만으로 가독성을 높일 수 있다</a:t>
            </a:r>
            <a:endParaRPr lang="ko-KR" altLang="en-US" sz="27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664BFA63-A025-4B3F-B068-7745C4481390}"/>
              </a:ext>
            </a:extLst>
          </p:cNvPr>
          <p:cNvSpPr/>
          <p:nvPr/>
        </p:nvSpPr>
        <p:spPr bwMode="auto">
          <a:xfrm>
            <a:off x="8517194" y="2360472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EF4E0987-AA27-4828-A58F-C843202730BF}"/>
              </a:ext>
            </a:extLst>
          </p:cNvPr>
          <p:cNvSpPr/>
          <p:nvPr/>
        </p:nvSpPr>
        <p:spPr bwMode="auto">
          <a:xfrm>
            <a:off x="8840301" y="2360472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2768E2A-ADAB-4DB9-A845-56280E812C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568B5EE8-6332-4593-B2B9-A169D8E06AB7}"/>
              </a:ext>
            </a:extLst>
          </p:cNvPr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815CF1B-DCCD-4B9C-AA4F-4C64507452A8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27678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8" y="3109007"/>
            <a:ext cx="5197302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108522"/>
            <a:ext cx="3737417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보고서 첫인상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글꼴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 좌우한다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457253"/>
            <a:ext cx="5173218" cy="18928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가독성 높은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글꼴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은 따로 있다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en-US" altLang="ko-KR" sz="27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7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텍스트 정렬</a:t>
            </a:r>
            <a:r>
              <a:rPr lang="en-US" altLang="ko-KR" sz="27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7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로 가독성을 높이자</a:t>
            </a:r>
            <a:endParaRPr lang="en-US" altLang="ko-KR" sz="2700" b="0" dirty="0">
              <a:solidFill>
                <a:schemeClr val="bg2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텍스트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 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편집만으로 가독성을 높일 수 있다</a:t>
            </a:r>
            <a:endParaRPr lang="ko-KR" altLang="en-US" sz="27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664BFA63-A025-4B3F-B068-7745C4481390}"/>
              </a:ext>
            </a:extLst>
          </p:cNvPr>
          <p:cNvSpPr/>
          <p:nvPr/>
        </p:nvSpPr>
        <p:spPr bwMode="auto">
          <a:xfrm>
            <a:off x="7751475" y="3053239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EF4E0987-AA27-4828-A58F-C843202730BF}"/>
              </a:ext>
            </a:extLst>
          </p:cNvPr>
          <p:cNvSpPr/>
          <p:nvPr/>
        </p:nvSpPr>
        <p:spPr bwMode="auto">
          <a:xfrm>
            <a:off x="8074582" y="3053239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2768E2A-ADAB-4DB9-A845-56280E812C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568B5EE8-6332-4593-B2B9-A169D8E06AB7}"/>
              </a:ext>
            </a:extLst>
          </p:cNvPr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815CF1B-DCCD-4B9C-AA4F-4C64507452A8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39992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그림 4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평행 사변형 26"/>
          <p:cNvSpPr/>
          <p:nvPr/>
        </p:nvSpPr>
        <p:spPr bwMode="auto">
          <a:xfrm>
            <a:off x="308596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4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컨설턴트</a:t>
            </a:r>
            <a:r>
              <a:rPr lang="ko-KR" altLang="en-US" sz="1600" b="0" dirty="0"/>
              <a:t>의</a:t>
            </a:r>
            <a:r>
              <a:rPr lang="en-US" altLang="ko-KR" sz="1600" b="0" dirty="0"/>
              <a:t> Tip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6" name="제목 3"/>
          <p:cNvSpPr txBox="1">
            <a:spLocks/>
          </p:cNvSpPr>
          <p:nvPr/>
        </p:nvSpPr>
        <p:spPr bwMode="auto">
          <a:xfrm>
            <a:off x="3213149" y="352358"/>
            <a:ext cx="8552851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단락 간격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ko-KR" altLang="en-US" dirty="0"/>
              <a:t>은 </a:t>
            </a:r>
            <a:r>
              <a:rPr lang="en-US" altLang="ko-KR" dirty="0"/>
              <a:t>6pt ~ 12pt</a:t>
            </a:r>
            <a:r>
              <a:rPr lang="ko-KR" altLang="en-US" dirty="0"/>
              <a:t>로 조절</a:t>
            </a:r>
            <a:endParaRPr lang="ko-KR" altLang="en-US" b="0" kern="0" dirty="0"/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2" y="315122"/>
            <a:ext cx="275730" cy="377488"/>
          </a:xfrm>
          <a:prstGeom prst="rect">
            <a:avLst/>
          </a:prstGeom>
        </p:spPr>
      </p:pic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8F65BEFF-136E-4950-A886-4126FE273AB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195287" y="2167736"/>
          <a:ext cx="6445713" cy="292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85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8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8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022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단락 간격 </a:t>
                      </a:r>
                      <a:r>
                        <a:rPr lang="en-US" altLang="ko-KR" sz="15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0pt</a:t>
                      </a:r>
                      <a:endParaRPr lang="ko-KR" altLang="en-US" sz="15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45" marR="91445" marT="45736" marB="45736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단락 간격 </a:t>
                      </a:r>
                      <a:r>
                        <a:rPr lang="en-US" altLang="ko-KR" sz="15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6pt</a:t>
                      </a:r>
                      <a:endParaRPr lang="ko-KR" altLang="en-US" sz="15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45" marR="91445" marT="45736" marB="45736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단락 간격 </a:t>
                      </a:r>
                      <a:r>
                        <a:rPr lang="en-US" altLang="ko-KR" sz="15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12pt</a:t>
                      </a:r>
                      <a:endParaRPr lang="ko-KR" altLang="en-US" sz="15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45" marR="91445" marT="45736" marB="45736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6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단락 간격 조절하는 방법에 대해서 알아보자</a:t>
                      </a:r>
                      <a:r>
                        <a:rPr kumimoji="1" lang="en-US" altLang="ko-KR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단락 간격 조절하는 방법에 대해서 알아보자</a:t>
                      </a:r>
                      <a:r>
                        <a:rPr kumimoji="1" lang="en-US" altLang="ko-KR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단락 간격 조절하는 방법에 대해서 알아보자</a:t>
                      </a:r>
                      <a:r>
                        <a:rPr kumimoji="1" lang="en-US" altLang="ko-KR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1445" marR="91445" marT="45736" marB="4573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단락 간격 조절하는 방법에 대해서 알아보자</a:t>
                      </a:r>
                      <a:r>
                        <a:rPr kumimoji="1" lang="en-US" altLang="ko-KR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단락 간격 조절하는 방법에 대해서 알아보자</a:t>
                      </a:r>
                      <a:r>
                        <a:rPr kumimoji="1" lang="en-US" altLang="ko-KR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단락 간격 조절하는 방법에 대해서 알아보자</a:t>
                      </a:r>
                      <a:r>
                        <a:rPr kumimoji="1" lang="en-US" altLang="ko-KR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1445" marR="91445" marT="45736" marB="45736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단락 간격 조절하는 방법에 대해서 알아보자</a:t>
                      </a:r>
                      <a:r>
                        <a:rPr kumimoji="1" lang="en-US" altLang="ko-KR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단락 간격 조절하는 방법에 대해서 알아보자</a:t>
                      </a:r>
                      <a:r>
                        <a:rPr kumimoji="1" lang="en-US" altLang="ko-KR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단락 간격 조절하는 방법에 대해서 알아보자</a:t>
                      </a:r>
                      <a:r>
                        <a:rPr kumimoji="1" lang="en-US" altLang="ko-KR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1445" marR="91445" marT="45736" marB="45736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Rectangle 33" descr="어두운 상향 대각선">
            <a:extLst>
              <a:ext uri="{FF2B5EF4-FFF2-40B4-BE49-F238E27FC236}">
                <a16:creationId xmlns:a16="http://schemas.microsoft.com/office/drawing/2014/main" id="{A59A5588-01BA-49EE-AFF5-FA10471DB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00" y="1334387"/>
            <a:ext cx="2479675" cy="5154613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9525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단락 간격 조절 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: </a:t>
            </a:r>
            <a:b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홈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 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→ 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단락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 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→ 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줄 간격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b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 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→ 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줄 간격 옵션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ko-KR" altLang="en-US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0" name="Rectangle 33" descr="어두운 상향 대각선">
            <a:extLst>
              <a:ext uri="{FF2B5EF4-FFF2-40B4-BE49-F238E27FC236}">
                <a16:creationId xmlns:a16="http://schemas.microsoft.com/office/drawing/2014/main" id="{3F13A1CF-9704-43E4-84B9-633413C1FB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00" y="908935"/>
            <a:ext cx="2479675" cy="346075"/>
          </a:xfrm>
          <a:prstGeom prst="rect">
            <a:avLst/>
          </a:prstGeom>
          <a:solidFill>
            <a:schemeClr val="tx1"/>
          </a:solidFill>
          <a:ln w="9525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 anchor="ctr"/>
          <a:lstStyle>
            <a:lvl1pPr marL="125413" indent="-125413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eaLnBrk="1" fontAlgn="ctr" latinLnBrk="0" hangingPunct="1">
              <a:spcBef>
                <a:spcPct val="20000"/>
              </a:spcBef>
              <a:defRPr/>
            </a:pPr>
            <a:r>
              <a:rPr lang="en-US" altLang="ko-KR" sz="13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3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메뉴 옵션</a:t>
            </a:r>
            <a:r>
              <a:rPr lang="en-US" altLang="ko-KR" sz="13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endParaRPr lang="ko-KR" altLang="en-US" sz="13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11" name="그림 8">
            <a:extLst>
              <a:ext uri="{FF2B5EF4-FFF2-40B4-BE49-F238E27FC236}">
                <a16:creationId xmlns:a16="http://schemas.microsoft.com/office/drawing/2014/main" id="{C025F306-D4CF-43DC-9AD3-94821D9BBA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98" y="2152911"/>
            <a:ext cx="2339975" cy="159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0" descr="check">
            <a:extLst>
              <a:ext uri="{FF2B5EF4-FFF2-40B4-BE49-F238E27FC236}">
                <a16:creationId xmlns:a16="http://schemas.microsoft.com/office/drawing/2014/main" id="{0F38D441-89C9-4B8C-A848-93D6FE0C8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269" y="2007490"/>
            <a:ext cx="453523" cy="411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0" descr="check">
            <a:extLst>
              <a:ext uri="{FF2B5EF4-FFF2-40B4-BE49-F238E27FC236}">
                <a16:creationId xmlns:a16="http://schemas.microsoft.com/office/drawing/2014/main" id="{0B28EBE0-A7C1-4156-A5C8-8D470DB74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4492" y="2007490"/>
            <a:ext cx="453524" cy="411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2AC971D9-D735-47C8-9E24-03480AEC93FB}"/>
              </a:ext>
            </a:extLst>
          </p:cNvPr>
          <p:cNvSpPr/>
          <p:nvPr/>
        </p:nvSpPr>
        <p:spPr bwMode="auto">
          <a:xfrm>
            <a:off x="574695" y="3160654"/>
            <a:ext cx="761103" cy="266959"/>
          </a:xfrm>
          <a:prstGeom prst="rect">
            <a:avLst/>
          </a:prstGeom>
          <a:noFill/>
          <a:ln w="19050" cap="flat" cmpd="sng" algn="ctr">
            <a:solidFill>
              <a:schemeClr val="bg2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1" latinLnBrk="1" hangingPunct="1">
              <a:spcBef>
                <a:spcPts val="0"/>
              </a:spcBef>
              <a:defRPr/>
            </a:pPr>
            <a:endParaRPr lang="ko-KR" altLang="en-US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5" name="그림 20">
            <a:extLst>
              <a:ext uri="{FF2B5EF4-FFF2-40B4-BE49-F238E27FC236}">
                <a16:creationId xmlns:a16="http://schemas.microsoft.com/office/drawing/2014/main" id="{9E1B2AB0-293E-4B3C-9170-809677AA84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1" r="16388"/>
          <a:stretch>
            <a:fillRect/>
          </a:stretch>
        </p:blipFill>
        <p:spPr bwMode="auto">
          <a:xfrm rot="-1023014">
            <a:off x="2665133" y="1287980"/>
            <a:ext cx="23177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5F62EAF0-59F9-4BC3-961E-885D3715F01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7558" y="3862911"/>
            <a:ext cx="2295335" cy="1046773"/>
          </a:xfrm>
          <a:prstGeom prst="rect">
            <a:avLst/>
          </a:prstGeom>
          <a:noFill/>
          <a:ln w="19050" cap="flat" cmpd="sng" algn="ctr">
            <a:solidFill>
              <a:schemeClr val="bg2"/>
            </a:solidFill>
            <a:prstDash val="sysDot"/>
            <a:round/>
            <a:headEnd type="none" w="med" len="med"/>
            <a:tailEnd type="none" w="med" len="med"/>
          </a:ln>
          <a:effectLst/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7C82A5F5-D8EE-4637-BBD3-4BCCE363A5A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017" y="3195784"/>
            <a:ext cx="411763" cy="41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1134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그림 4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평행 사변형 26"/>
          <p:cNvSpPr/>
          <p:nvPr/>
        </p:nvSpPr>
        <p:spPr bwMode="auto">
          <a:xfrm>
            <a:off x="308596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4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컨설턴트</a:t>
            </a:r>
            <a:r>
              <a:rPr lang="ko-KR" altLang="en-US" sz="1600" b="0" dirty="0"/>
              <a:t>의</a:t>
            </a:r>
            <a:r>
              <a:rPr lang="en-US" altLang="ko-KR" sz="1600" b="0" dirty="0"/>
              <a:t> Tip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6" name="제목 3"/>
          <p:cNvSpPr txBox="1">
            <a:spLocks/>
          </p:cNvSpPr>
          <p:nvPr/>
        </p:nvSpPr>
        <p:spPr bwMode="auto">
          <a:xfrm>
            <a:off x="3213149" y="352358"/>
            <a:ext cx="8552851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글머리 기호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ko-KR" altLang="en-US" dirty="0"/>
              <a:t>와 </a:t>
            </a:r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 err="1">
                <a:solidFill>
                  <a:schemeClr val="bg2"/>
                </a:solidFill>
              </a:rPr>
              <a:t>눈금자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en-US" altLang="ko-KR" dirty="0"/>
              <a:t> </a:t>
            </a:r>
            <a:r>
              <a:rPr lang="ko-KR" altLang="en-US" dirty="0"/>
              <a:t>활용</a:t>
            </a:r>
            <a:endParaRPr lang="ko-KR" altLang="en-US" b="0" kern="0" dirty="0"/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2" y="315122"/>
            <a:ext cx="275730" cy="377488"/>
          </a:xfrm>
          <a:prstGeom prst="rect">
            <a:avLst/>
          </a:prstGeom>
        </p:spPr>
      </p:pic>
      <p:sp>
        <p:nvSpPr>
          <p:cNvPr id="18" name="Rectangle 33" descr="어두운 상향 대각선">
            <a:extLst>
              <a:ext uri="{FF2B5EF4-FFF2-40B4-BE49-F238E27FC236}">
                <a16:creationId xmlns:a16="http://schemas.microsoft.com/office/drawing/2014/main" id="{340F2866-B335-43BB-A473-BCDD43F27B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00" y="1333581"/>
            <a:ext cx="2479907" cy="5155419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 w="9525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 anchor="t" anchorCtr="0"/>
          <a:lstStyle/>
          <a:p>
            <a:pPr marL="92074" indent="-9207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보기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→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표시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→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눈금자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</a:p>
          <a:p>
            <a:pPr marL="92074" indent="-9207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※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눈금자 모양</a:t>
            </a: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9" name="Rectangle 33" descr="어두운 상향 대각선">
            <a:extLst>
              <a:ext uri="{FF2B5EF4-FFF2-40B4-BE49-F238E27FC236}">
                <a16:creationId xmlns:a16="http://schemas.microsoft.com/office/drawing/2014/main" id="{AB8BC2E9-C225-4836-A026-61FDAC399F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00" y="907220"/>
            <a:ext cx="2479907" cy="346027"/>
          </a:xfrm>
          <a:prstGeom prst="rect">
            <a:avLst/>
          </a:prstGeom>
          <a:solidFill>
            <a:schemeClr val="tx1"/>
          </a:solidFill>
          <a:ln w="9525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 anchor="ctr"/>
          <a:lstStyle/>
          <a:p>
            <a:pPr marL="125413" indent="-125413" algn="ctr" fontAlgn="ctr">
              <a:spcBef>
                <a:spcPct val="20000"/>
              </a:spcBef>
              <a:defRPr/>
            </a:pPr>
            <a:r>
              <a:rPr lang="en-US" altLang="ko-KR" sz="13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3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메뉴 옵션</a:t>
            </a:r>
            <a:r>
              <a:rPr lang="en-US" altLang="ko-KR" sz="13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endParaRPr lang="ko-KR" altLang="en-US" sz="13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5598B6B5-C177-47A1-9F78-81149C155A2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" r="1861"/>
          <a:stretch/>
        </p:blipFill>
        <p:spPr>
          <a:xfrm>
            <a:off x="494593" y="1719000"/>
            <a:ext cx="2187083" cy="1627208"/>
          </a:xfrm>
          <a:prstGeom prst="rect">
            <a:avLst/>
          </a:prstGeom>
          <a:ln>
            <a:solidFill>
              <a:srgbClr val="919191"/>
            </a:solidFill>
          </a:ln>
        </p:spPr>
      </p:pic>
      <p:grpSp>
        <p:nvGrpSpPr>
          <p:cNvPr id="21" name="그룹 20">
            <a:extLst>
              <a:ext uri="{FF2B5EF4-FFF2-40B4-BE49-F238E27FC236}">
                <a16:creationId xmlns:a16="http://schemas.microsoft.com/office/drawing/2014/main" id="{8AACDC08-8BA2-42A2-939D-7BF1AF9C6E76}"/>
              </a:ext>
            </a:extLst>
          </p:cNvPr>
          <p:cNvGrpSpPr/>
          <p:nvPr/>
        </p:nvGrpSpPr>
        <p:grpSpPr>
          <a:xfrm>
            <a:off x="478612" y="3974337"/>
            <a:ext cx="2203620" cy="857584"/>
            <a:chOff x="400991" y="3066415"/>
            <a:chExt cx="2203620" cy="857584"/>
          </a:xfrm>
        </p:grpSpPr>
        <p:sp>
          <p:nvSpPr>
            <p:cNvPr id="22" name="오각형 68">
              <a:extLst>
                <a:ext uri="{FF2B5EF4-FFF2-40B4-BE49-F238E27FC236}">
                  <a16:creationId xmlns:a16="http://schemas.microsoft.com/office/drawing/2014/main" id="{EF17D05A-D38A-44F2-9469-24907DF11CE0}"/>
                </a:ext>
              </a:extLst>
            </p:cNvPr>
            <p:cNvSpPr/>
            <p:nvPr/>
          </p:nvSpPr>
          <p:spPr bwMode="auto">
            <a:xfrm rot="5400000">
              <a:off x="447880" y="3019527"/>
              <a:ext cx="314803" cy="408580"/>
            </a:xfrm>
            <a:prstGeom prst="homePlat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1" latinLnBrk="1" hangingPunct="1">
                <a:spcBef>
                  <a:spcPct val="50000"/>
                </a:spcBef>
                <a:defRPr/>
              </a:pPr>
              <a:endParaRPr lang="ko-KR" altLang="en-US" sz="1100" dirty="0">
                <a:solidFill>
                  <a:srgbClr val="000000"/>
                </a:solidFill>
              </a:endParaRPr>
            </a:p>
          </p:txBody>
        </p: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2DE5E3C2-4F5D-4847-87EA-35AE66E12651}"/>
                </a:ext>
              </a:extLst>
            </p:cNvPr>
            <p:cNvCxnSpPr/>
            <p:nvPr/>
          </p:nvCxnSpPr>
          <p:spPr bwMode="auto">
            <a:xfrm>
              <a:off x="400991" y="3066416"/>
              <a:ext cx="2203619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B2A6509F-D282-4F31-B527-1AFAAD43A067}"/>
                </a:ext>
              </a:extLst>
            </p:cNvPr>
            <p:cNvCxnSpPr/>
            <p:nvPr/>
          </p:nvCxnSpPr>
          <p:spPr bwMode="auto">
            <a:xfrm>
              <a:off x="400992" y="3691394"/>
              <a:ext cx="2203619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448E0F2C-B299-4A0F-87A8-85DE20756376}"/>
                </a:ext>
              </a:extLst>
            </p:cNvPr>
            <p:cNvCxnSpPr/>
            <p:nvPr/>
          </p:nvCxnSpPr>
          <p:spPr bwMode="auto">
            <a:xfrm>
              <a:off x="936768" y="3323649"/>
              <a:ext cx="0" cy="104934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직선 연결선 28">
              <a:extLst>
                <a:ext uri="{FF2B5EF4-FFF2-40B4-BE49-F238E27FC236}">
                  <a16:creationId xmlns:a16="http://schemas.microsoft.com/office/drawing/2014/main" id="{044713D7-DD67-4FF4-9C57-07B3A6D7F131}"/>
                </a:ext>
              </a:extLst>
            </p:cNvPr>
            <p:cNvCxnSpPr/>
            <p:nvPr/>
          </p:nvCxnSpPr>
          <p:spPr bwMode="auto">
            <a:xfrm>
              <a:off x="1251571" y="3254241"/>
              <a:ext cx="0" cy="243749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직선 연결선 29">
              <a:extLst>
                <a:ext uri="{FF2B5EF4-FFF2-40B4-BE49-F238E27FC236}">
                  <a16:creationId xmlns:a16="http://schemas.microsoft.com/office/drawing/2014/main" id="{0769889B-9A4C-4D47-817D-17419E5A056F}"/>
                </a:ext>
              </a:extLst>
            </p:cNvPr>
            <p:cNvCxnSpPr/>
            <p:nvPr/>
          </p:nvCxnSpPr>
          <p:spPr bwMode="auto">
            <a:xfrm>
              <a:off x="1566374" y="3323649"/>
              <a:ext cx="0" cy="104934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D37861A-169E-40F9-BF3B-BA0155F8CAF9}"/>
                </a:ext>
              </a:extLst>
            </p:cNvPr>
            <p:cNvSpPr txBox="1"/>
            <p:nvPr/>
          </p:nvSpPr>
          <p:spPr>
            <a:xfrm>
              <a:off x="1797886" y="3230334"/>
              <a:ext cx="2098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  <a:defRPr/>
              </a:pPr>
              <a:r>
                <a:rPr lang="en-US" altLang="ko-KR" sz="1100" b="0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</a:t>
              </a:r>
              <a:endParaRPr lang="ko-KR" altLang="en-US" sz="1100" b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cxnSp>
          <p:nvCxnSpPr>
            <p:cNvPr id="32" name="직선 연결선 31">
              <a:extLst>
                <a:ext uri="{FF2B5EF4-FFF2-40B4-BE49-F238E27FC236}">
                  <a16:creationId xmlns:a16="http://schemas.microsoft.com/office/drawing/2014/main" id="{58AE456A-54FF-4E53-A146-8AE419C15966}"/>
                </a:ext>
              </a:extLst>
            </p:cNvPr>
            <p:cNvCxnSpPr/>
            <p:nvPr/>
          </p:nvCxnSpPr>
          <p:spPr bwMode="auto">
            <a:xfrm>
              <a:off x="2267597" y="3323649"/>
              <a:ext cx="0" cy="104934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직선 연결선 32">
              <a:extLst>
                <a:ext uri="{FF2B5EF4-FFF2-40B4-BE49-F238E27FC236}">
                  <a16:creationId xmlns:a16="http://schemas.microsoft.com/office/drawing/2014/main" id="{9B416D59-DE3C-4571-822C-7B73E15599D3}"/>
                </a:ext>
              </a:extLst>
            </p:cNvPr>
            <p:cNvCxnSpPr/>
            <p:nvPr/>
          </p:nvCxnSpPr>
          <p:spPr bwMode="auto">
            <a:xfrm>
              <a:off x="2575026" y="3305859"/>
              <a:ext cx="0" cy="243749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4" name="오각형 77">
              <a:extLst>
                <a:ext uri="{FF2B5EF4-FFF2-40B4-BE49-F238E27FC236}">
                  <a16:creationId xmlns:a16="http://schemas.microsoft.com/office/drawing/2014/main" id="{BDFAB5E0-4145-4FD5-B4A3-17ADDD733B87}"/>
                </a:ext>
              </a:extLst>
            </p:cNvPr>
            <p:cNvSpPr/>
            <p:nvPr/>
          </p:nvSpPr>
          <p:spPr bwMode="auto">
            <a:xfrm rot="16200000">
              <a:off x="447880" y="3332851"/>
              <a:ext cx="314803" cy="408580"/>
            </a:xfrm>
            <a:prstGeom prst="homePlat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1" latinLnBrk="1" hangingPunct="1">
                <a:spcBef>
                  <a:spcPct val="50000"/>
                </a:spcBef>
                <a:defRPr/>
              </a:pPr>
              <a:endParaRPr lang="ko-KR" altLang="en-US" sz="1100" dirty="0">
                <a:solidFill>
                  <a:srgbClr val="000000"/>
                </a:solidFill>
              </a:endParaRPr>
            </a:p>
          </p:txBody>
        </p:sp>
        <p:sp>
          <p:nvSpPr>
            <p:cNvPr id="35" name="오각형 78">
              <a:extLst>
                <a:ext uri="{FF2B5EF4-FFF2-40B4-BE49-F238E27FC236}">
                  <a16:creationId xmlns:a16="http://schemas.microsoft.com/office/drawing/2014/main" id="{DFB5B5C8-8227-469C-9070-52CAD434B693}"/>
                </a:ext>
              </a:extLst>
            </p:cNvPr>
            <p:cNvSpPr/>
            <p:nvPr/>
          </p:nvSpPr>
          <p:spPr bwMode="auto">
            <a:xfrm rot="16200000">
              <a:off x="488655" y="3603083"/>
              <a:ext cx="233253" cy="408580"/>
            </a:xfrm>
            <a:prstGeom prst="homePlate">
              <a:avLst>
                <a:gd name="adj" fmla="val 0"/>
              </a:avLst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1" latinLnBrk="1" hangingPunct="1">
                <a:spcBef>
                  <a:spcPct val="50000"/>
                </a:spcBef>
                <a:defRPr/>
              </a:pPr>
              <a:endParaRPr lang="ko-KR" altLang="en-US" sz="1100" dirty="0">
                <a:solidFill>
                  <a:srgbClr val="000000"/>
                </a:solidFill>
              </a:endParaRPr>
            </a:p>
          </p:txBody>
        </p:sp>
        <p:sp>
          <p:nvSpPr>
            <p:cNvPr id="36" name="타원 35">
              <a:extLst>
                <a:ext uri="{FF2B5EF4-FFF2-40B4-BE49-F238E27FC236}">
                  <a16:creationId xmlns:a16="http://schemas.microsoft.com/office/drawing/2014/main" id="{D0368D7A-072B-4833-9330-27F069CD4DF3}"/>
                </a:ext>
              </a:extLst>
            </p:cNvPr>
            <p:cNvSpPr/>
            <p:nvPr/>
          </p:nvSpPr>
          <p:spPr>
            <a:xfrm>
              <a:off x="517450" y="3114312"/>
              <a:ext cx="175662" cy="17566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altLang="ko-KR" sz="1100" dirty="0">
                  <a:solidFill>
                    <a:srgbClr val="000000"/>
                  </a:solidFill>
                  <a:latin typeface="Noto Sans CJK KR Bold"/>
                  <a:ea typeface="Noto Sans CJK KR Bold"/>
                </a:rPr>
                <a:t>1</a:t>
              </a:r>
              <a:endParaRPr lang="ko-KR" altLang="en-US" sz="1100" dirty="0">
                <a:solidFill>
                  <a:srgbClr val="000000"/>
                </a:solidFill>
                <a:latin typeface="Noto Sans CJK KR Bold"/>
                <a:ea typeface="Noto Sans CJK KR Bold"/>
              </a:endParaRPr>
            </a:p>
          </p:txBody>
        </p:sp>
        <p:sp>
          <p:nvSpPr>
            <p:cNvPr id="37" name="타원 36">
              <a:extLst>
                <a:ext uri="{FF2B5EF4-FFF2-40B4-BE49-F238E27FC236}">
                  <a16:creationId xmlns:a16="http://schemas.microsoft.com/office/drawing/2014/main" id="{B73344F5-21EB-4252-8C39-176BD173E0A5}"/>
                </a:ext>
              </a:extLst>
            </p:cNvPr>
            <p:cNvSpPr/>
            <p:nvPr/>
          </p:nvSpPr>
          <p:spPr>
            <a:xfrm>
              <a:off x="517450" y="3462289"/>
              <a:ext cx="175662" cy="17566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altLang="ko-KR" sz="1100" dirty="0">
                  <a:solidFill>
                    <a:srgbClr val="000000"/>
                  </a:solidFill>
                  <a:latin typeface="Noto Sans CJK KR Bold"/>
                  <a:ea typeface="Noto Sans CJK KR Bold"/>
                </a:rPr>
                <a:t>2</a:t>
              </a:r>
              <a:endParaRPr lang="ko-KR" altLang="en-US" sz="1100" dirty="0">
                <a:solidFill>
                  <a:srgbClr val="000000"/>
                </a:solidFill>
                <a:latin typeface="Noto Sans CJK KR Bold"/>
                <a:ea typeface="Noto Sans CJK KR Bold"/>
              </a:endParaRPr>
            </a:p>
          </p:txBody>
        </p:sp>
        <p:sp>
          <p:nvSpPr>
            <p:cNvPr id="38" name="타원 37">
              <a:extLst>
                <a:ext uri="{FF2B5EF4-FFF2-40B4-BE49-F238E27FC236}">
                  <a16:creationId xmlns:a16="http://schemas.microsoft.com/office/drawing/2014/main" id="{616CAF91-7418-40B5-866B-FBA6C6A1DC7B}"/>
                </a:ext>
              </a:extLst>
            </p:cNvPr>
            <p:cNvSpPr/>
            <p:nvPr/>
          </p:nvSpPr>
          <p:spPr>
            <a:xfrm>
              <a:off x="517450" y="3714500"/>
              <a:ext cx="175662" cy="175662"/>
            </a:xfrm>
            <a:prstGeom prst="ellipse">
              <a:avLst/>
            </a:prstGeom>
            <a:solidFill>
              <a:srgbClr val="FFFF00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altLang="ko-KR" sz="1100" dirty="0">
                  <a:solidFill>
                    <a:srgbClr val="000000"/>
                  </a:solidFill>
                  <a:latin typeface="Noto Sans CJK KR Bold"/>
                  <a:ea typeface="Noto Sans CJK KR Bold"/>
                </a:rPr>
                <a:t>3</a:t>
              </a:r>
              <a:endParaRPr lang="ko-KR" altLang="en-US" sz="1100" dirty="0">
                <a:solidFill>
                  <a:srgbClr val="000000"/>
                </a:solidFill>
                <a:latin typeface="Noto Sans CJK KR Bold"/>
                <a:ea typeface="Noto Sans CJK KR Bold"/>
              </a:endParaRPr>
            </a:p>
          </p:txBody>
        </p:sp>
      </p:grp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4F33CC0F-0D16-4747-AA03-62DFFC67A7D8}"/>
              </a:ext>
            </a:extLst>
          </p:cNvPr>
          <p:cNvSpPr/>
          <p:nvPr/>
        </p:nvSpPr>
        <p:spPr bwMode="auto">
          <a:xfrm>
            <a:off x="542358" y="1767575"/>
            <a:ext cx="1086928" cy="362309"/>
          </a:xfrm>
          <a:prstGeom prst="rect">
            <a:avLst/>
          </a:prstGeom>
          <a:noFill/>
          <a:ln w="19050" cap="flat" cmpd="sng" algn="ctr">
            <a:solidFill>
              <a:schemeClr val="bg2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1" latinLnBrk="1" hangingPunct="1">
              <a:spcBef>
                <a:spcPts val="0"/>
              </a:spcBef>
              <a:defRPr/>
            </a:pPr>
            <a:endParaRPr lang="ko-KR" altLang="en-US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0" name="그림 20">
            <a:extLst>
              <a:ext uri="{FF2B5EF4-FFF2-40B4-BE49-F238E27FC236}">
                <a16:creationId xmlns:a16="http://schemas.microsoft.com/office/drawing/2014/main" id="{F4394E2F-56D5-45DB-90CD-8C1C5850B9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1" r="16388"/>
          <a:stretch>
            <a:fillRect/>
          </a:stretch>
        </p:blipFill>
        <p:spPr bwMode="auto">
          <a:xfrm rot="-1023014">
            <a:off x="2665328" y="1286394"/>
            <a:ext cx="23177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409B2F5F-01E3-4B2A-A901-0D1D616A10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184" y="1781591"/>
            <a:ext cx="411763" cy="411763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02539E20-8D7E-468D-B03D-78C89DA3B1E1}"/>
              </a:ext>
            </a:extLst>
          </p:cNvPr>
          <p:cNvSpPr txBox="1"/>
          <p:nvPr/>
        </p:nvSpPr>
        <p:spPr>
          <a:xfrm>
            <a:off x="5016000" y="2439000"/>
            <a:ext cx="51750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z="24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글머리 기호 및 눈금자만 잘 활용해도 텍스트가 깔끔하게 정리됩니다</a:t>
            </a:r>
            <a:r>
              <a:rPr lang="en-US" altLang="ko-KR" sz="24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.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z="24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글머리 기호 및 눈금자만 잘 활용해도 텍스트가 깔끔하게 정리됩니다</a:t>
            </a:r>
            <a:r>
              <a:rPr lang="en-US" altLang="ko-KR" sz="24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.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z="24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글머리 기호 및 눈금자만 잘 활용해도 텍스트가 깔끔하게 정리됩니다</a:t>
            </a:r>
            <a:r>
              <a:rPr lang="en-US" altLang="ko-KR" sz="24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.</a:t>
            </a:r>
            <a:endParaRPr lang="ko-KR" altLang="en-US" sz="2400" b="0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13136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6" r="3872" b="9371"/>
          <a:stretch/>
        </p:blipFill>
        <p:spPr>
          <a:xfrm>
            <a:off x="-14402" y="-9525"/>
            <a:ext cx="12227330" cy="68808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-14402" y="-9524"/>
            <a:ext cx="12248301" cy="6890342"/>
          </a:xfrm>
          <a:prstGeom prst="rect">
            <a:avLst/>
          </a:prstGeom>
          <a:solidFill>
            <a:schemeClr val="tx1">
              <a:alpha val="56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1888302" y="2390511"/>
            <a:ext cx="8415000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417" y="1599115"/>
            <a:ext cx="716215" cy="716212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167D3E3A-FF5B-40DC-A201-546E9B2F5234}"/>
              </a:ext>
            </a:extLst>
          </p:cNvPr>
          <p:cNvSpPr/>
          <p:nvPr/>
        </p:nvSpPr>
        <p:spPr>
          <a:xfrm>
            <a:off x="1191007" y="3018117"/>
            <a:ext cx="980999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컨설턴트의 문서 작성법은</a:t>
            </a:r>
            <a:endParaRPr lang="en-US" altLang="ko-KR" sz="5000" dirty="0">
              <a:solidFill>
                <a:srgbClr val="FFFF00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 eaLnBrk="1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무엇이 다른가</a:t>
            </a:r>
            <a: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?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9FC8DB0-E1B3-4B9C-A4F0-349CD8CB832F}"/>
              </a:ext>
            </a:extLst>
          </p:cNvPr>
          <p:cNvSpPr/>
          <p:nvPr/>
        </p:nvSpPr>
        <p:spPr bwMode="auto">
          <a:xfrm>
            <a:off x="1888302" y="1005115"/>
            <a:ext cx="1188000" cy="1188000"/>
          </a:xfrm>
          <a:prstGeom prst="rect">
            <a:avLst/>
          </a:prstGeom>
          <a:solidFill>
            <a:schemeClr val="tx1">
              <a:alpha val="42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32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E15B484-7C6F-42BB-9728-D213F78CF373}"/>
              </a:ext>
            </a:extLst>
          </p:cNvPr>
          <p:cNvSpPr txBox="1"/>
          <p:nvPr/>
        </p:nvSpPr>
        <p:spPr>
          <a:xfrm>
            <a:off x="6357291" y="1953439"/>
            <a:ext cx="3105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spcBef>
                <a:spcPts val="0"/>
              </a:spcBef>
            </a:pP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보고서 작성의 기술 </a:t>
            </a:r>
            <a:r>
              <a:rPr lang="en-US" altLang="ko-KR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with </a:t>
            </a: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파워포인트</a:t>
            </a:r>
          </a:p>
        </p:txBody>
      </p:sp>
    </p:spTree>
    <p:extLst>
      <p:ext uri="{BB962C8B-B14F-4D97-AF65-F5344CB8AC3E}">
        <p14:creationId xmlns:p14="http://schemas.microsoft.com/office/powerpoint/2010/main" val="40356723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그림 4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평행 사변형 26"/>
          <p:cNvSpPr/>
          <p:nvPr/>
        </p:nvSpPr>
        <p:spPr bwMode="auto">
          <a:xfrm>
            <a:off x="308596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4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컨설턴트</a:t>
            </a:r>
            <a:r>
              <a:rPr lang="ko-KR" altLang="en-US" sz="1600" b="0" dirty="0"/>
              <a:t>의</a:t>
            </a:r>
            <a:r>
              <a:rPr lang="en-US" altLang="ko-KR" sz="1600" b="0" dirty="0"/>
              <a:t> Tip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6" name="제목 3"/>
          <p:cNvSpPr txBox="1">
            <a:spLocks/>
          </p:cNvSpPr>
          <p:nvPr/>
        </p:nvSpPr>
        <p:spPr bwMode="auto">
          <a:xfrm>
            <a:off x="3213149" y="352358"/>
            <a:ext cx="8552851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기능키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ko-KR" altLang="en-US" dirty="0"/>
              <a:t>를 활용한 글머리 기호 다루기</a:t>
            </a:r>
            <a:endParaRPr lang="ko-KR" altLang="en-US" b="0" kern="0" dirty="0"/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2" y="315122"/>
            <a:ext cx="275730" cy="377488"/>
          </a:xfrm>
          <a:prstGeom prst="rect">
            <a:avLst/>
          </a:prstGeom>
        </p:spPr>
      </p:pic>
      <p:sp>
        <p:nvSpPr>
          <p:cNvPr id="8" name="텍스트 개체 틀 6">
            <a:extLst>
              <a:ext uri="{FF2B5EF4-FFF2-40B4-BE49-F238E27FC236}">
                <a16:creationId xmlns:a16="http://schemas.microsoft.com/office/drawing/2014/main" id="{C0D6000A-41D5-47C0-A237-3C512B73F804}"/>
              </a:ext>
            </a:extLst>
          </p:cNvPr>
          <p:cNvSpPr txBox="1">
            <a:spLocks/>
          </p:cNvSpPr>
          <p:nvPr/>
        </p:nvSpPr>
        <p:spPr bwMode="auto">
          <a:xfrm>
            <a:off x="6591000" y="2480928"/>
            <a:ext cx="3445723" cy="2793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3525" indent="-263525" algn="l" defTabSz="739775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538163" indent="-166688" algn="l" defTabSz="739775" rtl="0" eaLnBrk="0" fontAlgn="base" latinLnBrk="1" hangingPunct="0">
              <a:spcBef>
                <a:spcPts val="0"/>
              </a:spcBef>
              <a:spcAft>
                <a:spcPct val="0"/>
              </a:spcAft>
              <a:buClrTx/>
              <a:buSzPct val="100000"/>
              <a:buChar char="–"/>
              <a:defRPr kumimoji="1" sz="1500">
                <a:solidFill>
                  <a:schemeClr val="tx1"/>
                </a:solidFill>
                <a:latin typeface="+mn-ea"/>
                <a:ea typeface="+mn-ea"/>
              </a:defRPr>
            </a:lvl2pPr>
            <a:lvl3pPr marL="788988" indent="0" algn="l" defTabSz="739775" rtl="0" eaLnBrk="0" fontAlgn="base" latinLnBrk="1" hangingPunct="0">
              <a:spcBef>
                <a:spcPts val="0"/>
              </a:spcBef>
              <a:spcAft>
                <a:spcPct val="0"/>
              </a:spcAft>
              <a:buClr>
                <a:srgbClr val="990000"/>
              </a:buClr>
              <a:buSzPct val="100000"/>
              <a:buNone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3pPr>
            <a:lvl4pPr marL="1252538" indent="-163513" algn="l" defTabSz="739775" rtl="0" eaLnBrk="0" fontAlgn="base" latinLnBrk="1" hangingPunct="0">
              <a:spcBef>
                <a:spcPts val="0"/>
              </a:spcBef>
              <a:spcAft>
                <a:spcPct val="0"/>
              </a:spcAft>
              <a:buChar char="-"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4pPr>
            <a:lvl5pPr marL="1635125" indent="-203200" algn="l" defTabSz="739775" rtl="0" eaLnBrk="0" fontAlgn="base" latinLnBrk="1" hangingPunct="0">
              <a:spcBef>
                <a:spcPts val="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5pPr>
            <a:lvl6pPr marL="20923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5495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0067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4639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>
              <a:spcAft>
                <a:spcPts val="300"/>
              </a:spcAft>
            </a:pPr>
            <a:r>
              <a:rPr lang="ko-KR" altLang="en-US" sz="28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상위 텍스트 마스터</a:t>
            </a:r>
            <a:endParaRPr lang="en-US" altLang="ko-KR" sz="2800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lvl="1">
              <a:spcAft>
                <a:spcPts val="300"/>
              </a:spcAft>
            </a:pPr>
            <a:r>
              <a:rPr lang="ko-KR" altLang="en-US" sz="18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하위 텍스트 마스터</a:t>
            </a:r>
            <a:endParaRPr lang="en-US" altLang="ko-KR" sz="1800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lvl="1">
              <a:spcAft>
                <a:spcPts val="300"/>
              </a:spcAft>
            </a:pPr>
            <a:r>
              <a:rPr lang="ko-KR" altLang="en-US" sz="18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하위 텍스트 마스터</a:t>
            </a:r>
            <a:endParaRPr lang="en-US" altLang="ko-KR" sz="1800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lvl="1">
              <a:spcAft>
                <a:spcPts val="300"/>
              </a:spcAft>
            </a:pPr>
            <a:r>
              <a:rPr lang="ko-KR" altLang="en-US" sz="18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하위 텍스트 마스터</a:t>
            </a:r>
            <a:endParaRPr lang="en-US" altLang="ko-KR" sz="1800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>
              <a:spcAft>
                <a:spcPts val="300"/>
              </a:spcAft>
            </a:pPr>
            <a:r>
              <a:rPr lang="ko-KR" altLang="en-US" sz="28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상위 텍스트 마스터</a:t>
            </a:r>
            <a:endParaRPr lang="en-US" altLang="ko-KR" sz="2800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lvl="1">
              <a:spcAft>
                <a:spcPts val="300"/>
              </a:spcAft>
            </a:pPr>
            <a:r>
              <a:rPr lang="ko-KR" altLang="en-US" sz="18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하위 텍스트 마스터</a:t>
            </a:r>
            <a:endParaRPr lang="en-US" altLang="ko-KR" sz="1800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lvl="1">
              <a:spcAft>
                <a:spcPts val="300"/>
              </a:spcAft>
            </a:pPr>
            <a:r>
              <a:rPr lang="ko-KR" altLang="en-US" sz="18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하위 텍스트 마스터</a:t>
            </a:r>
            <a:endParaRPr lang="en-US" altLang="ko-KR" sz="1800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lvl="1">
              <a:spcAft>
                <a:spcPts val="300"/>
              </a:spcAft>
            </a:pPr>
            <a:r>
              <a:rPr lang="ko-KR" altLang="en-US" sz="18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하위 텍스트 마스터</a:t>
            </a:r>
            <a:endParaRPr lang="en-US" altLang="ko-KR" sz="1800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87BC1C-1D67-4C1C-8FD0-55D28A5AAF28}"/>
              </a:ext>
            </a:extLst>
          </p:cNvPr>
          <p:cNvSpPr txBox="1"/>
          <p:nvPr/>
        </p:nvSpPr>
        <p:spPr>
          <a:xfrm>
            <a:off x="1060098" y="2748407"/>
            <a:ext cx="5009564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0"/>
              </a:spcBef>
            </a:pPr>
            <a:r>
              <a:rPr lang="ko-KR" altLang="en-US" sz="20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글머리 기호 텍스트를</a:t>
            </a:r>
            <a:br>
              <a:rPr lang="en-US" altLang="ko-KR" sz="20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r>
              <a:rPr lang="en-US" altLang="ko-KR" sz="20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20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위</a:t>
            </a:r>
            <a:r>
              <a:rPr lang="en-US" altLang="ko-KR" sz="20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 or [</a:t>
            </a:r>
            <a:r>
              <a:rPr lang="ko-KR" altLang="en-US" sz="20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아래</a:t>
            </a:r>
            <a:r>
              <a:rPr lang="en-US" altLang="ko-KR" sz="20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r>
              <a:rPr lang="ko-KR" altLang="en-US" sz="20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로</a:t>
            </a:r>
            <a:r>
              <a:rPr lang="en-US" altLang="ko-KR" sz="20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 </a:t>
            </a:r>
            <a:r>
              <a:rPr lang="ko-KR" altLang="en-US" sz="20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이동시킬 수 있음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FC396432-53BC-4056-A7A6-1262C8FF7313}"/>
              </a:ext>
            </a:extLst>
          </p:cNvPr>
          <p:cNvGrpSpPr/>
          <p:nvPr/>
        </p:nvGrpSpPr>
        <p:grpSpPr>
          <a:xfrm>
            <a:off x="1160934" y="3625851"/>
            <a:ext cx="4807892" cy="609062"/>
            <a:chOff x="3688823" y="1527020"/>
            <a:chExt cx="2862023" cy="362560"/>
          </a:xfrm>
        </p:grpSpPr>
        <p:sp>
          <p:nvSpPr>
            <p:cNvPr id="11" name="순서도: 대체 처리 10">
              <a:extLst>
                <a:ext uri="{FF2B5EF4-FFF2-40B4-BE49-F238E27FC236}">
                  <a16:creationId xmlns:a16="http://schemas.microsoft.com/office/drawing/2014/main" id="{F94743AF-C310-4C39-8C3D-BEDA2A75C41A}"/>
                </a:ext>
              </a:extLst>
            </p:cNvPr>
            <p:cNvSpPr/>
            <p:nvPr/>
          </p:nvSpPr>
          <p:spPr bwMode="auto">
            <a:xfrm>
              <a:off x="5670223" y="1527020"/>
              <a:ext cx="395190" cy="362560"/>
            </a:xfrm>
            <a:prstGeom prst="flowChartAlternateProcess">
              <a:avLst/>
            </a:prstGeom>
            <a:solidFill>
              <a:schemeClr val="tx1"/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60000"/>
                </a:prstClr>
              </a:outerShdw>
            </a:effectLst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latinLnBrk="1" hangingPunct="1">
                <a:spcBef>
                  <a:spcPts val="0"/>
                </a:spcBef>
              </a:pPr>
              <a:r>
                <a:rPr lang="ko-KR" altLang="en-US" sz="2400" dirty="0">
                  <a:solidFill>
                    <a:schemeClr val="bg1"/>
                  </a:solidFill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↑</a:t>
              </a:r>
            </a:p>
          </p:txBody>
        </p:sp>
        <p:sp>
          <p:nvSpPr>
            <p:cNvPr id="12" name="순서도: 대체 처리 11">
              <a:extLst>
                <a:ext uri="{FF2B5EF4-FFF2-40B4-BE49-F238E27FC236}">
                  <a16:creationId xmlns:a16="http://schemas.microsoft.com/office/drawing/2014/main" id="{F2F395AD-657A-44DF-8A59-74322CAFCE7E}"/>
                </a:ext>
              </a:extLst>
            </p:cNvPr>
            <p:cNvSpPr/>
            <p:nvPr/>
          </p:nvSpPr>
          <p:spPr bwMode="auto">
            <a:xfrm>
              <a:off x="4666840" y="1527020"/>
              <a:ext cx="782785" cy="362560"/>
            </a:xfrm>
            <a:prstGeom prst="flowChartAlternateProcess">
              <a:avLst/>
            </a:prstGeom>
            <a:solidFill>
              <a:schemeClr val="tx1"/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60000"/>
                </a:prstClr>
              </a:outerShdw>
            </a:effectLst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latinLnBrk="1" hangingPunct="1">
                <a:spcBef>
                  <a:spcPts val="0"/>
                </a:spcBef>
              </a:pPr>
              <a:r>
                <a:rPr lang="en-US" altLang="ko-KR" sz="2400" dirty="0">
                  <a:solidFill>
                    <a:schemeClr val="bg1"/>
                  </a:solidFill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Alt</a:t>
              </a:r>
              <a:endParaRPr lang="ko-KR" altLang="en-US" sz="24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endParaRPr>
            </a:p>
          </p:txBody>
        </p:sp>
        <p:sp>
          <p:nvSpPr>
            <p:cNvPr id="13" name="순서도: 대체 처리 12">
              <a:extLst>
                <a:ext uri="{FF2B5EF4-FFF2-40B4-BE49-F238E27FC236}">
                  <a16:creationId xmlns:a16="http://schemas.microsoft.com/office/drawing/2014/main" id="{7A82AFB0-2150-4268-BE8A-E515EB5F669A}"/>
                </a:ext>
              </a:extLst>
            </p:cNvPr>
            <p:cNvSpPr/>
            <p:nvPr/>
          </p:nvSpPr>
          <p:spPr bwMode="auto">
            <a:xfrm>
              <a:off x="3688823" y="1527020"/>
              <a:ext cx="782785" cy="362560"/>
            </a:xfrm>
            <a:prstGeom prst="flowChartAlternateProcess">
              <a:avLst/>
            </a:prstGeom>
            <a:solidFill>
              <a:schemeClr val="tx1"/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60000"/>
                </a:prstClr>
              </a:outerShdw>
            </a:effectLst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latinLnBrk="1" hangingPunct="1">
                <a:spcBef>
                  <a:spcPts val="0"/>
                </a:spcBef>
              </a:pPr>
              <a:r>
                <a:rPr lang="en-US" altLang="ko-KR" sz="2400" dirty="0">
                  <a:solidFill>
                    <a:schemeClr val="bg1"/>
                  </a:solidFill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Shift</a:t>
              </a:r>
              <a:endParaRPr lang="ko-KR" altLang="en-US" sz="24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endParaRPr>
            </a:p>
          </p:txBody>
        </p:sp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E633E2CD-7EE0-42FD-AFEB-1650D43D2720}"/>
                </a:ext>
              </a:extLst>
            </p:cNvPr>
            <p:cNvGrpSpPr/>
            <p:nvPr/>
          </p:nvGrpSpPr>
          <p:grpSpPr>
            <a:xfrm>
              <a:off x="4408999" y="1548003"/>
              <a:ext cx="320450" cy="320594"/>
              <a:chOff x="5341994" y="2319338"/>
              <a:chExt cx="320450" cy="320594"/>
            </a:xfrm>
          </p:grpSpPr>
          <p:sp>
            <p:nvSpPr>
              <p:cNvPr id="19" name="타원 18">
                <a:extLst>
                  <a:ext uri="{FF2B5EF4-FFF2-40B4-BE49-F238E27FC236}">
                    <a16:creationId xmlns:a16="http://schemas.microsoft.com/office/drawing/2014/main" id="{DBA23BA4-500B-4BFE-B570-451937E6DA7F}"/>
                  </a:ext>
                </a:extLst>
              </p:cNvPr>
              <p:cNvSpPr/>
              <p:nvPr/>
            </p:nvSpPr>
            <p:spPr bwMode="auto">
              <a:xfrm>
                <a:off x="5341994" y="2319338"/>
                <a:ext cx="320450" cy="32059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1" latinLnBrk="1" hangingPunct="1">
                  <a:spcBef>
                    <a:spcPts val="0"/>
                  </a:spcBef>
                </a:pPr>
                <a:endParaRPr lang="ko-KR" altLang="en-US" sz="2000" dirty="0">
                  <a:latin typeface="Noto Sans CJK KR Bold" panose="020B0800000000000000" pitchFamily="34" charset="-127"/>
                  <a:ea typeface="Noto Sans CJK KR Bold" panose="020B0800000000000000" pitchFamily="34" charset="-127"/>
                </a:endParaRPr>
              </a:p>
            </p:txBody>
          </p:sp>
          <p:sp>
            <p:nvSpPr>
              <p:cNvPr id="20" name="더하기 기호 19">
                <a:extLst>
                  <a:ext uri="{FF2B5EF4-FFF2-40B4-BE49-F238E27FC236}">
                    <a16:creationId xmlns:a16="http://schemas.microsoft.com/office/drawing/2014/main" id="{2DD6B636-F443-4179-A23A-02ED8B309A9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76218" y="2353634"/>
                <a:ext cx="252000" cy="252000"/>
              </a:xfrm>
              <a:prstGeom prst="mathPlus">
                <a:avLst/>
              </a:prstGeom>
              <a:solidFill>
                <a:schemeClr val="tx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72000" rIns="72000" rtlCol="0" anchor="ctr"/>
              <a:lstStyle/>
              <a:p>
                <a:pPr algn="ctr" latinLnBrk="0"/>
                <a:endParaRPr lang="ko-KR" altLang="en-US" sz="18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67E35791-353D-4822-9380-C4E297E137F4}"/>
                </a:ext>
              </a:extLst>
            </p:cNvPr>
            <p:cNvGrpSpPr/>
            <p:nvPr/>
          </p:nvGrpSpPr>
          <p:grpSpPr>
            <a:xfrm>
              <a:off x="5385923" y="1548003"/>
              <a:ext cx="320450" cy="320594"/>
              <a:chOff x="5341994" y="2319338"/>
              <a:chExt cx="320450" cy="320594"/>
            </a:xfrm>
          </p:grpSpPr>
          <p:sp>
            <p:nvSpPr>
              <p:cNvPr id="17" name="타원 16">
                <a:extLst>
                  <a:ext uri="{FF2B5EF4-FFF2-40B4-BE49-F238E27FC236}">
                    <a16:creationId xmlns:a16="http://schemas.microsoft.com/office/drawing/2014/main" id="{F039EB9D-DBCE-4164-B48F-19EE9C988137}"/>
                  </a:ext>
                </a:extLst>
              </p:cNvPr>
              <p:cNvSpPr/>
              <p:nvPr/>
            </p:nvSpPr>
            <p:spPr bwMode="auto">
              <a:xfrm>
                <a:off x="5341994" y="2319338"/>
                <a:ext cx="320450" cy="32059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1" latinLnBrk="1" hangingPunct="1">
                  <a:spcBef>
                    <a:spcPts val="0"/>
                  </a:spcBef>
                </a:pPr>
                <a:endParaRPr lang="ko-KR" altLang="en-US" sz="2000" dirty="0">
                  <a:latin typeface="Noto Sans CJK KR Bold" panose="020B0800000000000000" pitchFamily="34" charset="-127"/>
                  <a:ea typeface="Noto Sans CJK KR Bold" panose="020B0800000000000000" pitchFamily="34" charset="-127"/>
                </a:endParaRPr>
              </a:p>
            </p:txBody>
          </p:sp>
          <p:sp>
            <p:nvSpPr>
              <p:cNvPr id="18" name="더하기 기호 17">
                <a:extLst>
                  <a:ext uri="{FF2B5EF4-FFF2-40B4-BE49-F238E27FC236}">
                    <a16:creationId xmlns:a16="http://schemas.microsoft.com/office/drawing/2014/main" id="{79A7289C-E742-4657-8880-5BC95186580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76218" y="2353634"/>
                <a:ext cx="252000" cy="252000"/>
              </a:xfrm>
              <a:prstGeom prst="mathPlus">
                <a:avLst/>
              </a:prstGeom>
              <a:solidFill>
                <a:schemeClr val="tx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72000" rIns="72000" rtlCol="0" anchor="ctr"/>
              <a:lstStyle/>
              <a:p>
                <a:pPr algn="ctr" latinLnBrk="0"/>
                <a:endParaRPr lang="ko-KR" altLang="en-US" sz="18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6" name="순서도: 대체 처리 15">
              <a:extLst>
                <a:ext uri="{FF2B5EF4-FFF2-40B4-BE49-F238E27FC236}">
                  <a16:creationId xmlns:a16="http://schemas.microsoft.com/office/drawing/2014/main" id="{AA0A7EB1-528C-4582-9015-01B57BB5D752}"/>
                </a:ext>
              </a:extLst>
            </p:cNvPr>
            <p:cNvSpPr/>
            <p:nvPr/>
          </p:nvSpPr>
          <p:spPr bwMode="auto">
            <a:xfrm>
              <a:off x="6155656" y="1527020"/>
              <a:ext cx="395190" cy="362560"/>
            </a:xfrm>
            <a:prstGeom prst="flowChartAlternateProcess">
              <a:avLst/>
            </a:prstGeom>
            <a:solidFill>
              <a:schemeClr val="tx1"/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60000"/>
                </a:prstClr>
              </a:outerShdw>
            </a:effectLst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latinLnBrk="1" hangingPunct="1">
                <a:spcBef>
                  <a:spcPts val="0"/>
                </a:spcBef>
              </a:pPr>
              <a:r>
                <a:rPr lang="ko-KR" altLang="en-US" sz="2400" dirty="0">
                  <a:solidFill>
                    <a:schemeClr val="bg1"/>
                  </a:solidFill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067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7" y="3757281"/>
            <a:ext cx="5429965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108522"/>
            <a:ext cx="3737417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보고서 첫인상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글꼴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 좌우한다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1" y="2457253"/>
            <a:ext cx="5429965" cy="18158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가독성 높은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글꼴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은 따로 있다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텍스트 정렬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로 가독성을 높이자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>
              <a:spcBef>
                <a:spcPts val="0"/>
              </a:spcBef>
              <a:spcAft>
                <a:spcPts val="3000"/>
              </a:spcAft>
            </a:pPr>
            <a:r>
              <a:rPr lang="en-US" altLang="ko-KR" sz="22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2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텍스트</a:t>
            </a:r>
            <a:r>
              <a:rPr lang="en-US" altLang="ko-KR" sz="22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 </a:t>
            </a:r>
            <a:r>
              <a:rPr lang="ko-KR" altLang="en-US" sz="22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편집만으로 가독성을 높일 수 있다</a:t>
            </a: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664BFA63-A025-4B3F-B068-7745C4481390}"/>
              </a:ext>
            </a:extLst>
          </p:cNvPr>
          <p:cNvSpPr/>
          <p:nvPr/>
        </p:nvSpPr>
        <p:spPr bwMode="auto">
          <a:xfrm>
            <a:off x="7595289" y="3701513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EF4E0987-AA27-4828-A58F-C843202730BF}"/>
              </a:ext>
            </a:extLst>
          </p:cNvPr>
          <p:cNvSpPr/>
          <p:nvPr/>
        </p:nvSpPr>
        <p:spPr bwMode="auto">
          <a:xfrm>
            <a:off x="7851000" y="3701513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2768E2A-ADAB-4DB9-A845-56280E812C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568B5EE8-6332-4593-B2B9-A169D8E06AB7}"/>
              </a:ext>
            </a:extLst>
          </p:cNvPr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815CF1B-DCCD-4B9C-AA4F-4C64507452A8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056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글꼴 패밀리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ko-KR" altLang="en-US" dirty="0"/>
              <a:t>를 활용해서 보고서의 중심 </a:t>
            </a:r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키워드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ko-KR" altLang="en-US" dirty="0"/>
              <a:t>를 강조하자</a:t>
            </a:r>
            <a:r>
              <a:rPr lang="en-US" altLang="ko-KR" dirty="0"/>
              <a:t>!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id="{86A3495B-428C-4FA4-BF2D-A78DB885D15B}"/>
              </a:ext>
            </a:extLst>
          </p:cNvPr>
          <p:cNvGrpSpPr/>
          <p:nvPr/>
        </p:nvGrpSpPr>
        <p:grpSpPr>
          <a:xfrm>
            <a:off x="469876" y="1836459"/>
            <a:ext cx="5448789" cy="3197359"/>
            <a:chOff x="469876" y="2259000"/>
            <a:chExt cx="5448789" cy="3197359"/>
          </a:xfrm>
        </p:grpSpPr>
        <p:sp>
          <p:nvSpPr>
            <p:cNvPr id="9" name="Text Box 3">
              <a:extLst>
                <a:ext uri="{FF2B5EF4-FFF2-40B4-BE49-F238E27FC236}">
                  <a16:creationId xmlns:a16="http://schemas.microsoft.com/office/drawing/2014/main" id="{3ED16AFA-7DF1-45B4-8EF4-A0A3E79D36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9876" y="2259000"/>
              <a:ext cx="5445000" cy="804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latinLnBrk="1" hangingPunct="1">
                <a:lnSpc>
                  <a:spcPct val="115000"/>
                </a:lnSpc>
                <a:buClr>
                  <a:prstClr val="black"/>
                </a:buClr>
              </a:pPr>
              <a:r>
                <a:rPr lang="en-US" altLang="ko-KR" sz="1400" dirty="0"/>
                <a:t>● </a:t>
              </a:r>
              <a:r>
                <a:rPr lang="ko-KR" altLang="en-US" sz="1400" dirty="0"/>
                <a:t>위험지역 </a:t>
              </a:r>
              <a:r>
                <a:rPr lang="en-US" altLang="ko-KR" sz="1400" dirty="0"/>
                <a:t>(Hot zone : </a:t>
              </a:r>
              <a:r>
                <a:rPr lang="ko-KR" altLang="en-US" sz="1400" dirty="0"/>
                <a:t>오염지역</a:t>
              </a:r>
              <a:r>
                <a:rPr lang="en-US" altLang="ko-KR" sz="1400" dirty="0"/>
                <a:t>)</a:t>
              </a:r>
            </a:p>
            <a:p>
              <a:pPr eaLnBrk="1" latinLnBrk="1" hangingPunct="1">
                <a:lnSpc>
                  <a:spcPct val="115000"/>
                </a:lnSpc>
              </a:pPr>
              <a:r>
                <a:rPr lang="en-US" altLang="ko-KR" sz="1400" dirty="0"/>
                <a:t>    - </a:t>
              </a:r>
              <a:r>
                <a:rPr lang="ko-KR" altLang="en-US" sz="1400" dirty="0"/>
                <a:t>사고를 바로 둘러싸는 통제구역</a:t>
              </a:r>
              <a:r>
                <a:rPr lang="en-US" altLang="ko-KR" sz="1400" dirty="0"/>
                <a:t>, </a:t>
              </a:r>
              <a:r>
                <a:rPr lang="ko-KR" altLang="en-US" sz="1400" dirty="0"/>
                <a:t>오염농도가 현저히 높은 구역 </a:t>
              </a:r>
            </a:p>
            <a:p>
              <a:pPr eaLnBrk="1" latinLnBrk="1" hangingPunct="1">
                <a:lnSpc>
                  <a:spcPct val="115000"/>
                </a:lnSpc>
              </a:pPr>
              <a:r>
                <a:rPr lang="ko-KR" altLang="en-US" sz="1400" dirty="0"/>
                <a:t>    </a:t>
              </a:r>
              <a:r>
                <a:rPr lang="en-US" altLang="ko-KR" sz="1400" dirty="0"/>
                <a:t>- </a:t>
              </a:r>
              <a:r>
                <a:rPr lang="ko-KR" altLang="en-US" sz="1400" dirty="0"/>
                <a:t>구조대원</a:t>
              </a:r>
              <a:r>
                <a:rPr lang="en-US" altLang="ko-KR" sz="1400" dirty="0"/>
                <a:t>, </a:t>
              </a:r>
              <a:r>
                <a:rPr lang="ko-KR" altLang="en-US" sz="1400" dirty="0"/>
                <a:t>전문대응요원 만이 출입가능</a:t>
              </a:r>
            </a:p>
          </p:txBody>
        </p:sp>
        <p:sp>
          <p:nvSpPr>
            <p:cNvPr id="10" name="Text Box 4">
              <a:extLst>
                <a:ext uri="{FF2B5EF4-FFF2-40B4-BE49-F238E27FC236}">
                  <a16:creationId xmlns:a16="http://schemas.microsoft.com/office/drawing/2014/main" id="{D45FA648-9D4D-4B91-AD4E-2E1872A922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4431" y="3207854"/>
              <a:ext cx="5434501" cy="1051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latinLnBrk="1" hangingPunct="1">
                <a:lnSpc>
                  <a:spcPct val="115000"/>
                </a:lnSpc>
                <a:buClr>
                  <a:prstClr val="black"/>
                </a:buClr>
              </a:pPr>
              <a:r>
                <a:rPr lang="en-US" altLang="ko-KR" sz="1400" dirty="0"/>
                <a:t>● </a:t>
              </a:r>
              <a:r>
                <a:rPr lang="ko-KR" altLang="en-US" sz="1400" dirty="0"/>
                <a:t>준위험지역 </a:t>
              </a:r>
              <a:r>
                <a:rPr lang="en-US" altLang="ko-KR" sz="1400" dirty="0"/>
                <a:t>(Warm zone : </a:t>
              </a:r>
              <a:r>
                <a:rPr lang="ko-KR" altLang="en-US" sz="1400" dirty="0"/>
                <a:t>준오염지역</a:t>
              </a:r>
              <a:r>
                <a:rPr lang="en-US" altLang="ko-KR" sz="1400" dirty="0"/>
                <a:t>)</a:t>
              </a:r>
            </a:p>
            <a:p>
              <a:pPr eaLnBrk="1" latinLnBrk="1" hangingPunct="1">
                <a:lnSpc>
                  <a:spcPct val="115000"/>
                </a:lnSpc>
              </a:pPr>
              <a:r>
                <a:rPr lang="en-US" altLang="ko-KR" sz="1400" dirty="0"/>
                <a:t>    - </a:t>
              </a:r>
              <a:r>
                <a:rPr lang="ko-KR" altLang="en-US" sz="1400" dirty="0"/>
                <a:t>대응요원과 장비오염제거</a:t>
              </a:r>
              <a:r>
                <a:rPr lang="en-US" altLang="ko-KR" sz="1400" dirty="0"/>
                <a:t>, </a:t>
              </a:r>
              <a:r>
                <a:rPr lang="ko-KR" altLang="en-US" sz="1400" dirty="0"/>
                <a:t>위험지역의 활동지원이 이루어지는</a:t>
              </a:r>
              <a:br>
                <a:rPr lang="en-US" altLang="ko-KR" sz="1400" dirty="0"/>
              </a:br>
              <a:r>
                <a:rPr lang="en-US" altLang="ko-KR" sz="1400" dirty="0"/>
                <a:t>      </a:t>
              </a:r>
              <a:r>
                <a:rPr lang="ko-KR" altLang="en-US" sz="1400" dirty="0"/>
                <a:t> 통제구역 </a:t>
              </a:r>
            </a:p>
            <a:p>
              <a:pPr eaLnBrk="1" latinLnBrk="1" hangingPunct="1">
                <a:lnSpc>
                  <a:spcPct val="115000"/>
                </a:lnSpc>
              </a:pPr>
              <a:r>
                <a:rPr lang="ko-KR" altLang="en-US" sz="1400" dirty="0"/>
                <a:t>    </a:t>
              </a:r>
              <a:r>
                <a:rPr lang="en-US" altLang="ko-KR" sz="1400" dirty="0"/>
                <a:t>- </a:t>
              </a:r>
              <a:r>
                <a:rPr lang="ko-KR" altLang="en-US" sz="1400" dirty="0"/>
                <a:t>인체제독소</a:t>
              </a:r>
              <a:r>
                <a:rPr lang="en-US" altLang="ko-KR" sz="1400" dirty="0"/>
                <a:t>, </a:t>
              </a:r>
              <a:r>
                <a:rPr lang="ko-KR" altLang="en-US" sz="1400" dirty="0"/>
                <a:t>응급의료소가 설치</a:t>
              </a:r>
            </a:p>
          </p:txBody>
        </p:sp>
        <p:sp>
          <p:nvSpPr>
            <p:cNvPr id="11" name="Text Box 5">
              <a:extLst>
                <a:ext uri="{FF2B5EF4-FFF2-40B4-BE49-F238E27FC236}">
                  <a16:creationId xmlns:a16="http://schemas.microsoft.com/office/drawing/2014/main" id="{FA226A99-2912-46A2-AA43-A9C65FD845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4164" y="4404468"/>
              <a:ext cx="5434501" cy="10518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anchor="t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latinLnBrk="1" hangingPunct="1">
                <a:lnSpc>
                  <a:spcPct val="115000"/>
                </a:lnSpc>
                <a:defRPr/>
              </a:pPr>
              <a:r>
                <a:rPr lang="en-US" altLang="ko-KR" sz="1400" dirty="0"/>
                <a:t>●</a:t>
              </a:r>
              <a:r>
                <a:rPr lang="en-US" altLang="ko-KR" sz="1400" dirty="0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ko-KR" altLang="en-US" sz="1400" dirty="0"/>
                <a:t>안전지역 </a:t>
              </a:r>
              <a:r>
                <a:rPr lang="en-US" altLang="ko-KR" sz="1400" dirty="0"/>
                <a:t>(Cold zone)</a:t>
              </a:r>
            </a:p>
            <a:p>
              <a:pPr eaLnBrk="1" latinLnBrk="1" hangingPunct="1">
                <a:lnSpc>
                  <a:spcPct val="115000"/>
                </a:lnSpc>
                <a:defRPr/>
              </a:pPr>
              <a:r>
                <a:rPr lang="en-US" altLang="ko-KR" sz="1400" dirty="0"/>
                <a:t>   - </a:t>
              </a:r>
              <a:r>
                <a:rPr lang="ko-KR" altLang="en-US" sz="1400" dirty="0"/>
                <a:t>현장지휘</a:t>
              </a:r>
              <a:r>
                <a:rPr lang="en-US" altLang="ko-KR" sz="1400" dirty="0"/>
                <a:t>, </a:t>
              </a:r>
              <a:r>
                <a:rPr lang="ko-KR" altLang="en-US" sz="1400" dirty="0" err="1"/>
                <a:t>환자후송</a:t>
              </a:r>
              <a:r>
                <a:rPr lang="en-US" altLang="ko-KR" sz="1400" dirty="0"/>
                <a:t>, </a:t>
              </a:r>
              <a:r>
                <a:rPr lang="ko-KR" altLang="en-US" sz="1400" dirty="0"/>
                <a:t>지원기관</a:t>
              </a:r>
              <a:r>
                <a:rPr lang="en-US" altLang="ko-KR" sz="1400" dirty="0"/>
                <a:t>, </a:t>
              </a:r>
              <a:r>
                <a:rPr lang="ko-KR" altLang="en-US" sz="1400" dirty="0"/>
                <a:t>자원봉사자 등 사고대응을 위해 </a:t>
              </a:r>
            </a:p>
            <a:p>
              <a:pPr eaLnBrk="1" latinLnBrk="1" hangingPunct="1">
                <a:lnSpc>
                  <a:spcPct val="115000"/>
                </a:lnSpc>
                <a:defRPr/>
              </a:pPr>
              <a:r>
                <a:rPr lang="ko-KR" altLang="en-US" sz="1400" dirty="0"/>
                <a:t>     필요한 인력</a:t>
              </a:r>
              <a:r>
                <a:rPr lang="en-US" altLang="ko-KR" sz="1400" dirty="0"/>
                <a:t>·</a:t>
              </a:r>
              <a:r>
                <a:rPr lang="ko-KR" altLang="en-US" sz="1400" dirty="0"/>
                <a:t>장비가 설치</a:t>
              </a:r>
              <a:r>
                <a:rPr lang="en-US" altLang="ko-KR" sz="1400" dirty="0"/>
                <a:t>·</a:t>
              </a:r>
              <a:r>
                <a:rPr lang="ko-KR" altLang="en-US" sz="1400" dirty="0"/>
                <a:t>운영되는 지역</a:t>
              </a:r>
            </a:p>
            <a:p>
              <a:pPr eaLnBrk="1" latinLnBrk="1" hangingPunct="1">
                <a:lnSpc>
                  <a:spcPct val="115000"/>
                </a:lnSpc>
                <a:defRPr/>
              </a:pPr>
              <a:r>
                <a:rPr lang="ko-KR" altLang="en-US" sz="1400" dirty="0"/>
                <a:t>   </a:t>
              </a:r>
              <a:r>
                <a:rPr lang="en-US" altLang="ko-KR" sz="1400" dirty="0"/>
                <a:t>- </a:t>
              </a:r>
              <a:r>
                <a:rPr lang="ko-KR" altLang="en-US" sz="1400" dirty="0"/>
                <a:t>현장 대응요원이 대기하는 지역</a:t>
              </a:r>
            </a:p>
          </p:txBody>
        </p:sp>
      </p:grpSp>
      <p:sp>
        <p:nvSpPr>
          <p:cNvPr id="12" name="직사각형 17">
            <a:extLst>
              <a:ext uri="{FF2B5EF4-FFF2-40B4-BE49-F238E27FC236}">
                <a16:creationId xmlns:a16="http://schemas.microsoft.com/office/drawing/2014/main" id="{36155409-E2DB-4D7C-B72A-93656DBB0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557" y="1065749"/>
            <a:ext cx="5670001" cy="5350928"/>
          </a:xfrm>
          <a:prstGeom prst="rect">
            <a:avLst/>
          </a:prstGeom>
          <a:noFill/>
          <a:ln w="9525" algn="ctr">
            <a:solidFill>
              <a:srgbClr val="91919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4451" rIns="90488" bIns="44451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92074" indent="-92074" algn="l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ko-KR" altLang="en-US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3" name="직사각형 17">
            <a:extLst>
              <a:ext uri="{FF2B5EF4-FFF2-40B4-BE49-F238E27FC236}">
                <a16:creationId xmlns:a16="http://schemas.microsoft.com/office/drawing/2014/main" id="{D9D8021B-AAFD-4687-AD69-51230B70E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8442" y="1065749"/>
            <a:ext cx="5670001" cy="5350928"/>
          </a:xfrm>
          <a:prstGeom prst="rect">
            <a:avLst/>
          </a:prstGeom>
          <a:noFill/>
          <a:ln w="9525" algn="ctr">
            <a:solidFill>
              <a:srgbClr val="91919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4451" rIns="90488" bIns="44451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92074" indent="-92074" algn="l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ko-KR" altLang="en-US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4" name="직사각형 17">
            <a:extLst>
              <a:ext uri="{FF2B5EF4-FFF2-40B4-BE49-F238E27FC236}">
                <a16:creationId xmlns:a16="http://schemas.microsoft.com/office/drawing/2014/main" id="{09C536B3-9A53-49B1-8C4D-4E75DBE486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557" y="1065749"/>
            <a:ext cx="5670001" cy="473251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/>
        </p:spPr>
        <p:txBody>
          <a:bodyPr lIns="90000" tIns="44451" rIns="90488" bIns="44451" anchor="ctr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0" indent="0" eaLnBrk="1" hangingPunct="1">
              <a:spcBef>
                <a:spcPts val="600"/>
              </a:spcBef>
              <a:defRPr/>
            </a:pPr>
            <a:r>
              <a:rPr lang="ko-KR" altLang="en-US" sz="20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기존</a:t>
            </a:r>
          </a:p>
        </p:txBody>
      </p:sp>
      <p:sp>
        <p:nvSpPr>
          <p:cNvPr id="15" name="직사각형 17">
            <a:extLst>
              <a:ext uri="{FF2B5EF4-FFF2-40B4-BE49-F238E27FC236}">
                <a16:creationId xmlns:a16="http://schemas.microsoft.com/office/drawing/2014/main" id="{B567E2B2-3BF0-4D81-9824-7E59CC0593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8442" y="1065749"/>
            <a:ext cx="5670001" cy="473251"/>
          </a:xfrm>
          <a:prstGeom prst="rect">
            <a:avLst/>
          </a:prstGeom>
          <a:solidFill>
            <a:schemeClr val="tx1"/>
          </a:solidFill>
          <a:ln w="2540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/>
        </p:spPr>
        <p:txBody>
          <a:bodyPr lIns="90000" tIns="44451" rIns="90488" bIns="44451" anchor="ctr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0" indent="0" eaLnBrk="1" hangingPunct="1">
              <a:spcBef>
                <a:spcPts val="600"/>
              </a:spcBef>
            </a:pPr>
            <a:r>
              <a:rPr lang="ko-KR" altLang="en-US" sz="20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가독성 개선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33AEF4-6971-49DD-B235-917F4E8A6B6E}"/>
              </a:ext>
            </a:extLst>
          </p:cNvPr>
          <p:cNvSpPr txBox="1"/>
          <p:nvPr/>
        </p:nvSpPr>
        <p:spPr>
          <a:xfrm>
            <a:off x="6310125" y="1832998"/>
            <a:ext cx="5422244" cy="36625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ko-KR" altLang="en-US" sz="1400" dirty="0">
                <a:latin typeface="굴림" panose="020B0600000101010101" pitchFamily="50" charset="-127"/>
                <a:ea typeface="굴림" panose="020B0600000101010101" pitchFamily="50" charset="-127"/>
              </a:rPr>
              <a:t>위험지역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(Hot zone : </a:t>
            </a:r>
            <a:r>
              <a:rPr lang="ko-KR" altLang="en-US" sz="1400" dirty="0">
                <a:latin typeface="굴림" panose="020B0600000101010101" pitchFamily="50" charset="-127"/>
                <a:ea typeface="굴림" panose="020B0600000101010101" pitchFamily="50" charset="-127"/>
              </a:rPr>
              <a:t>오염지역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ko-KR" altLang="en-US" sz="1400" dirty="0">
                <a:latin typeface="굴림" panose="020B0600000101010101" pitchFamily="50" charset="-127"/>
                <a:ea typeface="굴림" panose="020B0600000101010101" pitchFamily="50" charset="-127"/>
              </a:rPr>
              <a:t>사고를 바로 둘러싸는 통제구역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1400" dirty="0">
                <a:latin typeface="굴림" panose="020B0600000101010101" pitchFamily="50" charset="-127"/>
                <a:ea typeface="굴림" panose="020B0600000101010101" pitchFamily="50" charset="-127"/>
              </a:rPr>
              <a:t>오염농도가 현저히 높은 구역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ko-KR" altLang="en-US" sz="1400" dirty="0">
                <a:latin typeface="굴림" panose="020B0600000101010101" pitchFamily="50" charset="-127"/>
                <a:ea typeface="굴림" panose="020B0600000101010101" pitchFamily="50" charset="-127"/>
              </a:rPr>
              <a:t>구조대원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1400" dirty="0">
                <a:latin typeface="굴림" panose="020B0600000101010101" pitchFamily="50" charset="-127"/>
                <a:ea typeface="굴림" panose="020B0600000101010101" pitchFamily="50" charset="-127"/>
              </a:rPr>
              <a:t>전문대응요원 만이 출입가능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altLang="ko-KR" sz="1400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ko-KR" altLang="en-US" sz="1400" dirty="0">
                <a:latin typeface="굴림" panose="020B0600000101010101" pitchFamily="50" charset="-127"/>
                <a:ea typeface="굴림" panose="020B0600000101010101" pitchFamily="50" charset="-127"/>
              </a:rPr>
              <a:t>준위험지역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(Warm zone : </a:t>
            </a:r>
            <a:r>
              <a:rPr lang="ko-KR" altLang="en-US" sz="1400" dirty="0">
                <a:latin typeface="굴림" panose="020B0600000101010101" pitchFamily="50" charset="-127"/>
                <a:ea typeface="굴림" panose="020B0600000101010101" pitchFamily="50" charset="-127"/>
              </a:rPr>
              <a:t>준오염지역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ko-KR" altLang="en-US" sz="1400" dirty="0">
                <a:latin typeface="굴림" panose="020B0600000101010101" pitchFamily="50" charset="-127"/>
                <a:ea typeface="굴림" panose="020B0600000101010101" pitchFamily="50" charset="-127"/>
              </a:rPr>
              <a:t>대응요원과 장비 오염제거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1400" dirty="0">
                <a:latin typeface="굴림" panose="020B0600000101010101" pitchFamily="50" charset="-127"/>
                <a:ea typeface="굴림" panose="020B0600000101010101" pitchFamily="50" charset="-127"/>
              </a:rPr>
              <a:t>위험지역의 활동지원이 이루어지는 통제구역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ko-KR" altLang="en-US" sz="1400" dirty="0">
                <a:latin typeface="굴림" panose="020B0600000101010101" pitchFamily="50" charset="-127"/>
                <a:ea typeface="굴림" panose="020B0600000101010101" pitchFamily="50" charset="-127"/>
              </a:rPr>
              <a:t>인체제독소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1400" dirty="0">
                <a:latin typeface="굴림" panose="020B0600000101010101" pitchFamily="50" charset="-127"/>
                <a:ea typeface="굴림" panose="020B0600000101010101" pitchFamily="50" charset="-127"/>
              </a:rPr>
              <a:t>응급의료소 설치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altLang="ko-KR" sz="1400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ko-KR" altLang="en-US" sz="1400" dirty="0">
                <a:latin typeface="굴림" panose="020B0600000101010101" pitchFamily="50" charset="-127"/>
                <a:ea typeface="굴림" panose="020B0600000101010101" pitchFamily="50" charset="-127"/>
              </a:rPr>
              <a:t>안전지역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(Cold zone)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ko-KR" altLang="en-US" sz="1400" dirty="0">
                <a:latin typeface="굴림" panose="020B0600000101010101" pitchFamily="50" charset="-127"/>
                <a:ea typeface="굴림" panose="020B0600000101010101" pitchFamily="50" charset="-127"/>
              </a:rPr>
              <a:t>현장지휘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1400" dirty="0" err="1">
                <a:latin typeface="굴림" panose="020B0600000101010101" pitchFamily="50" charset="-127"/>
                <a:ea typeface="굴림" panose="020B0600000101010101" pitchFamily="50" charset="-127"/>
              </a:rPr>
              <a:t>환자후송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1400" dirty="0">
                <a:latin typeface="굴림" panose="020B0600000101010101" pitchFamily="50" charset="-127"/>
                <a:ea typeface="굴림" panose="020B0600000101010101" pitchFamily="50" charset="-127"/>
              </a:rPr>
              <a:t>지원기관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1400" dirty="0">
                <a:latin typeface="굴림" panose="020B0600000101010101" pitchFamily="50" charset="-127"/>
                <a:ea typeface="굴림" panose="020B0600000101010101" pitchFamily="50" charset="-127"/>
              </a:rPr>
              <a:t>자원봉사자 등 사고대응을 위해 필요한 인력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·</a:t>
            </a:r>
            <a:r>
              <a:rPr lang="ko-KR" altLang="en-US" sz="1400" dirty="0">
                <a:latin typeface="굴림" panose="020B0600000101010101" pitchFamily="50" charset="-127"/>
                <a:ea typeface="굴림" panose="020B0600000101010101" pitchFamily="50" charset="-127"/>
              </a:rPr>
              <a:t>장비가 설치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·</a:t>
            </a:r>
            <a:r>
              <a:rPr lang="ko-KR" altLang="en-US" sz="1400" dirty="0">
                <a:latin typeface="굴림" panose="020B0600000101010101" pitchFamily="50" charset="-127"/>
                <a:ea typeface="굴림" panose="020B0600000101010101" pitchFamily="50" charset="-127"/>
              </a:rPr>
              <a:t>운영되는 지역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ko-KR" altLang="en-US" sz="1400" dirty="0">
                <a:latin typeface="굴림" panose="020B0600000101010101" pitchFamily="50" charset="-127"/>
                <a:ea typeface="굴림" panose="020B0600000101010101" pitchFamily="50" charset="-127"/>
              </a:rPr>
              <a:t>현장 대응요원이 대기하는 지역</a:t>
            </a:r>
            <a:r>
              <a:rPr lang="en-US" altLang="ko-KR" sz="1400" dirty="0">
                <a:latin typeface="굴림" panose="020B0600000101010101" pitchFamily="50" charset="-127"/>
                <a:ea typeface="굴림" panose="020B0600000101010101" pitchFamily="50" charset="-127"/>
              </a:rPr>
              <a:t>.</a:t>
            </a:r>
            <a:endParaRPr lang="ko-KR" altLang="en-US" sz="1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73742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글꼴 패밀리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ko-KR" altLang="en-US" dirty="0"/>
              <a:t>를 활용해서 정보 위계를 표현하자</a:t>
            </a:r>
            <a:r>
              <a:rPr lang="en-US" altLang="ko-KR" dirty="0"/>
              <a:t>!</a:t>
            </a:r>
            <a:r>
              <a:rPr lang="ko-KR" altLang="en-US" dirty="0"/>
              <a:t> 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sp>
        <p:nvSpPr>
          <p:cNvPr id="22" name="직사각형 17">
            <a:extLst>
              <a:ext uri="{FF2B5EF4-FFF2-40B4-BE49-F238E27FC236}">
                <a16:creationId xmlns:a16="http://schemas.microsoft.com/office/drawing/2014/main" id="{BB866881-0803-4E45-885D-22BFCA4903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557" y="1065749"/>
            <a:ext cx="5670001" cy="5350928"/>
          </a:xfrm>
          <a:prstGeom prst="rect">
            <a:avLst/>
          </a:prstGeom>
          <a:noFill/>
          <a:ln w="9525" algn="ctr">
            <a:solidFill>
              <a:srgbClr val="91919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4451" rIns="90488" bIns="44451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92074" indent="-92074" algn="l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ko-KR" altLang="en-US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6" name="직사각형 17">
            <a:extLst>
              <a:ext uri="{FF2B5EF4-FFF2-40B4-BE49-F238E27FC236}">
                <a16:creationId xmlns:a16="http://schemas.microsoft.com/office/drawing/2014/main" id="{9F2A7CD7-C0EB-4FB2-BC43-E197E77B1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8442" y="1065749"/>
            <a:ext cx="5670001" cy="5350928"/>
          </a:xfrm>
          <a:prstGeom prst="rect">
            <a:avLst/>
          </a:prstGeom>
          <a:noFill/>
          <a:ln w="9525" algn="ctr">
            <a:solidFill>
              <a:srgbClr val="91919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4451" rIns="90488" bIns="44451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92074" indent="-92074" algn="l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ko-KR" altLang="en-US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8" name="직사각형 17">
            <a:extLst>
              <a:ext uri="{FF2B5EF4-FFF2-40B4-BE49-F238E27FC236}">
                <a16:creationId xmlns:a16="http://schemas.microsoft.com/office/drawing/2014/main" id="{5E98BC32-D432-4DF1-9BBC-1C93096C2B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557" y="1065749"/>
            <a:ext cx="5670001" cy="473251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/>
        </p:spPr>
        <p:txBody>
          <a:bodyPr lIns="90000" tIns="44451" rIns="90488" bIns="44451" anchor="ctr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0" indent="0" eaLnBrk="1" hangingPunct="1">
              <a:spcBef>
                <a:spcPts val="600"/>
              </a:spcBef>
            </a:pPr>
            <a:r>
              <a:rPr lang="ko-KR" altLang="en-US" sz="20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기존</a:t>
            </a:r>
          </a:p>
        </p:txBody>
      </p:sp>
      <p:sp>
        <p:nvSpPr>
          <p:cNvPr id="31" name="직사각형 17">
            <a:extLst>
              <a:ext uri="{FF2B5EF4-FFF2-40B4-BE49-F238E27FC236}">
                <a16:creationId xmlns:a16="http://schemas.microsoft.com/office/drawing/2014/main" id="{1F509E07-3F41-4B1A-99D1-555206F1E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8442" y="1065749"/>
            <a:ext cx="5670001" cy="473251"/>
          </a:xfrm>
          <a:prstGeom prst="rect">
            <a:avLst/>
          </a:prstGeom>
          <a:solidFill>
            <a:schemeClr val="tx1"/>
          </a:solidFill>
          <a:ln w="25400" algn="ctr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/>
        </p:spPr>
        <p:txBody>
          <a:bodyPr lIns="90000" tIns="44451" rIns="90488" bIns="44451" anchor="ctr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0" indent="0" eaLnBrk="1" hangingPunct="1">
              <a:spcBef>
                <a:spcPts val="600"/>
              </a:spcBef>
            </a:pPr>
            <a:r>
              <a:rPr lang="ko-KR" altLang="en-US" sz="20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가독성 개선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669DEF2-824F-4397-AB45-38A555C7969E}"/>
              </a:ext>
            </a:extLst>
          </p:cNvPr>
          <p:cNvSpPr txBox="1"/>
          <p:nvPr/>
        </p:nvSpPr>
        <p:spPr>
          <a:xfrm>
            <a:off x="586400" y="1692755"/>
            <a:ext cx="5220000" cy="455509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342900" indent="-342900" algn="l">
              <a:spcBef>
                <a:spcPts val="0"/>
              </a:spcBef>
              <a:buFont typeface="Wingdings" panose="05000000000000000000" pitchFamily="2" charset="2"/>
              <a:buChar char="u"/>
            </a:pPr>
            <a:r>
              <a:rPr lang="ko-KR" altLang="en-US" sz="20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경영관리체계 고도화</a:t>
            </a:r>
            <a:endParaRPr lang="en-US" altLang="ko-KR" sz="20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marL="628650" indent="-285750" algn="l">
              <a:spcBef>
                <a:spcPts val="0"/>
              </a:spcBef>
              <a:buFont typeface="Wingdings" panose="05000000000000000000" pitchFamily="2" charset="2"/>
              <a:buChar char="l"/>
              <a:tabLst>
                <a:tab pos="628650" algn="l"/>
              </a:tabLst>
            </a:pPr>
            <a:r>
              <a:rPr lang="ko-KR" altLang="en-US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내부 경영관리시스템 개선</a:t>
            </a:r>
            <a:endParaRPr lang="en-US" altLang="ko-KR" sz="15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marL="895350" indent="-285750" algn="l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ko-KR" altLang="en-US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공정한 성과관리 확대</a:t>
            </a:r>
            <a:endParaRPr lang="en-US" altLang="ko-KR" sz="15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marL="1162050" indent="-190500" algn="l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ko-KR" altLang="en-US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성과연봉제 모델을 마련하여 도입</a:t>
            </a:r>
            <a:r>
              <a:rPr lang="en-US" altLang="ko-KR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/</a:t>
            </a:r>
            <a:r>
              <a:rPr lang="ko-KR" altLang="en-US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확산 추진</a:t>
            </a:r>
            <a:endParaRPr lang="en-US" altLang="ko-KR" sz="15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marL="1162050" indent="-190500" algn="l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ko-KR" altLang="en-US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합리적인 성과평가 시스템 마련</a:t>
            </a:r>
            <a:endParaRPr lang="en-US" altLang="ko-KR" sz="15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marL="895350" indent="-285750" algn="l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ko-KR" altLang="en-US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성과와 보상 연계 확대</a:t>
            </a:r>
            <a:endParaRPr lang="en-US" altLang="ko-KR" sz="15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marL="1162050" indent="-190500" algn="l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ko-KR" altLang="en-US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성과연봉제 지속 보완 및 제도개선 추진</a:t>
            </a:r>
            <a:endParaRPr lang="en-US" altLang="ko-KR" sz="15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marL="1162050" indent="-190500" algn="l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ko-KR" altLang="en-US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조직평가 및 개인평가 결과 보상과 연계</a:t>
            </a:r>
            <a:endParaRPr lang="en-US" altLang="ko-KR" sz="15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marL="628650" indent="-285750" algn="l">
              <a:spcBef>
                <a:spcPts val="0"/>
              </a:spcBef>
              <a:buFont typeface="Wingdings" panose="05000000000000000000" pitchFamily="2" charset="2"/>
              <a:buChar char="l"/>
              <a:tabLst>
                <a:tab pos="628650" algn="l"/>
              </a:tabLst>
            </a:pPr>
            <a:r>
              <a:rPr lang="ko-KR" altLang="en-US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기업의 사회적 책임 강화</a:t>
            </a:r>
            <a:endParaRPr lang="en-US" altLang="ko-KR" sz="15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marL="895350" indent="-285750" algn="l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ko-KR" altLang="en-US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불공정거래 개선</a:t>
            </a:r>
            <a:endParaRPr lang="en-US" altLang="ko-KR" sz="15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marL="1162050" indent="-190500" algn="l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ko-KR" altLang="en-US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중소기업에 대한 자금</a:t>
            </a:r>
            <a:r>
              <a:rPr lang="en-US" altLang="ko-KR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/</a:t>
            </a:r>
            <a:r>
              <a:rPr lang="ko-KR" altLang="en-US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기술지원 확대 및 공정경쟁 여건 조성</a:t>
            </a:r>
            <a:endParaRPr lang="en-US" altLang="ko-KR" sz="15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marL="1162050" indent="-190500" algn="l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ko-KR" altLang="en-US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기업의 전문인력을 협력업체에 파견하는 제도 마련</a:t>
            </a:r>
            <a:endParaRPr lang="en-US" altLang="ko-KR" sz="15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marL="895350" indent="-285750" algn="l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ko-KR" altLang="en-US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균등한 기회 제공</a:t>
            </a:r>
            <a:endParaRPr lang="en-US" altLang="ko-KR" sz="15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marL="1162050" indent="-190500" algn="l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ko-KR" altLang="en-US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사회형평적 인력채용을 확대하고</a:t>
            </a:r>
            <a:r>
              <a:rPr lang="en-US" altLang="ko-KR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, </a:t>
            </a:r>
            <a:r>
              <a:rPr lang="ko-KR" altLang="en-US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사회적 기업 지원 활성화</a:t>
            </a:r>
            <a:endParaRPr lang="en-US" altLang="ko-KR" sz="15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marL="1162050" indent="-190500" algn="l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ko-KR" altLang="en-US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장애인 채용을 우선 고려하는 업체 선정</a:t>
            </a:r>
            <a:endParaRPr lang="en-US" altLang="ko-KR" sz="15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marL="1162050" indent="-190500" algn="l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ko-KR" altLang="en-US" sz="15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유연근무제 확산을 통한 여성인력 활용 확대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E3D9C86-952B-4450-9E7B-006BB808797B}"/>
              </a:ext>
            </a:extLst>
          </p:cNvPr>
          <p:cNvSpPr txBox="1"/>
          <p:nvPr/>
        </p:nvSpPr>
        <p:spPr>
          <a:xfrm>
            <a:off x="6406572" y="1899000"/>
            <a:ext cx="5243970" cy="41165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tabLst>
                <a:tab pos="628650" algn="l"/>
              </a:tabLst>
            </a:pPr>
            <a:r>
              <a:rPr lang="ko-KR" altLang="en-US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경영관리체계 고도화</a:t>
            </a:r>
            <a:endParaRPr lang="en-US" altLang="ko-KR" sz="14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  <a:tabLst>
                <a:tab pos="628650" algn="l"/>
              </a:tabLst>
            </a:pPr>
            <a:r>
              <a:rPr lang="ko-KR" altLang="en-US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내부 경영관리시스템 개선</a:t>
            </a:r>
            <a:endParaRPr lang="en-US" altLang="ko-KR" sz="14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ko-KR" altLang="en-US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공정한 성과관리 확대</a:t>
            </a:r>
            <a:endParaRPr lang="en-US" altLang="ko-KR" sz="14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ko-KR" altLang="en-US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성과연봉제 모델을 마련하여 도입</a:t>
            </a:r>
            <a:r>
              <a:rPr lang="en-US" altLang="ko-KR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/</a:t>
            </a:r>
            <a:r>
              <a:rPr lang="ko-KR" altLang="en-US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확산 추진</a:t>
            </a:r>
            <a:endParaRPr lang="en-US" altLang="ko-KR" sz="14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ko-KR" altLang="en-US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합리적인 성과평가 시스템 마련</a:t>
            </a:r>
            <a:endParaRPr lang="en-US" altLang="ko-KR" sz="14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ko-KR" altLang="en-US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성과와 보상 연계 확대</a:t>
            </a:r>
            <a:endParaRPr lang="en-US" altLang="ko-KR" sz="14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ko-KR" altLang="en-US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성과연봉제 지속 보완 및 제도개선 추진</a:t>
            </a:r>
            <a:endParaRPr lang="en-US" altLang="ko-KR" sz="14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ko-KR" altLang="en-US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조직평가 및 개인평가 결과 보상과 연계</a:t>
            </a:r>
            <a:endParaRPr lang="en-US" altLang="ko-KR" sz="14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  <a:tabLst>
                <a:tab pos="628650" algn="l"/>
              </a:tabLst>
            </a:pPr>
            <a:r>
              <a:rPr lang="ko-KR" altLang="en-US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기업의 사회적 책임 강화</a:t>
            </a:r>
            <a:endParaRPr lang="en-US" altLang="ko-KR" sz="14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ko-KR" altLang="en-US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불공정거래 개선</a:t>
            </a:r>
            <a:endParaRPr lang="en-US" altLang="ko-KR" sz="14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ko-KR" altLang="en-US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중소기업에 대한 자금</a:t>
            </a:r>
            <a:r>
              <a:rPr lang="en-US" altLang="ko-KR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/</a:t>
            </a:r>
            <a:r>
              <a:rPr lang="ko-KR" altLang="en-US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기술지원 확대 및 공정경쟁 여건 조성</a:t>
            </a:r>
            <a:endParaRPr lang="en-US" altLang="ko-KR" sz="14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ko-KR" altLang="en-US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기업의 전문인력을 협력업체에 파견하는 제도 마련</a:t>
            </a:r>
            <a:endParaRPr lang="en-US" altLang="ko-KR" sz="14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ko-KR" altLang="en-US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균등한 기회 제공</a:t>
            </a:r>
            <a:endParaRPr lang="en-US" altLang="ko-KR" sz="14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ko-KR" altLang="en-US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사회형평적 인력채용을 확대하고</a:t>
            </a:r>
            <a:r>
              <a:rPr lang="en-US" altLang="ko-KR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, </a:t>
            </a:r>
            <a:r>
              <a:rPr lang="ko-KR" altLang="en-US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사회적 기업 지원 활성화</a:t>
            </a:r>
            <a:endParaRPr lang="en-US" altLang="ko-KR" sz="14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ko-KR" altLang="en-US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장애인 채용을 우선 고려하는 업체 선정</a:t>
            </a:r>
            <a:endParaRPr lang="en-US" altLang="ko-KR" sz="1400" b="0" dirty="0">
              <a:latin typeface="HY신명조" panose="02030600000101010101" pitchFamily="18" charset="-127"/>
              <a:ea typeface="HY신명조" panose="02030600000101010101" pitchFamily="18" charset="-127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ko-KR" altLang="en-US" sz="1400" b="0" dirty="0">
                <a:latin typeface="HY신명조" panose="02030600000101010101" pitchFamily="18" charset="-127"/>
                <a:ea typeface="HY신명조" panose="02030600000101010101" pitchFamily="18" charset="-127"/>
              </a:rPr>
              <a:t>유연근무제 확산을 통한 여성인력 활용 확대</a:t>
            </a:r>
          </a:p>
        </p:txBody>
      </p:sp>
    </p:spTree>
    <p:extLst>
      <p:ext uri="{BB962C8B-B14F-4D97-AF65-F5344CB8AC3E}">
        <p14:creationId xmlns:p14="http://schemas.microsoft.com/office/powerpoint/2010/main" val="20707861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6" r="3872" b="9371"/>
          <a:stretch/>
        </p:blipFill>
        <p:spPr>
          <a:xfrm>
            <a:off x="-14402" y="-9525"/>
            <a:ext cx="12227330" cy="68808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-14402" y="-9524"/>
            <a:ext cx="12248301" cy="6890342"/>
          </a:xfrm>
          <a:prstGeom prst="rect">
            <a:avLst/>
          </a:prstGeom>
          <a:solidFill>
            <a:schemeClr val="tx1">
              <a:alpha val="56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 ExtraBold" panose="020D0904000000000000" pitchFamily="50" charset="-127"/>
              <a:ea typeface="나눔고딕 ExtraBold" panose="020D0904000000000000" pitchFamily="50" charset="-127"/>
              <a:cs typeface="+mn-cs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1888302" y="2390511"/>
            <a:ext cx="8415000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417" y="1599115"/>
            <a:ext cx="716215" cy="716212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167D3E3A-FF5B-40DC-A201-546E9B2F5234}"/>
              </a:ext>
            </a:extLst>
          </p:cNvPr>
          <p:cNvSpPr/>
          <p:nvPr/>
        </p:nvSpPr>
        <p:spPr>
          <a:xfrm>
            <a:off x="1506540" y="3018117"/>
            <a:ext cx="917892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5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도식화를 위한</a:t>
            </a:r>
            <a:endParaRPr lang="en-US" altLang="ko-KR" sz="5000" dirty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 eaLnBrk="1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도형</a:t>
            </a:r>
            <a: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5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과</a:t>
            </a: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</a:t>
            </a:r>
            <a: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선</a:t>
            </a:r>
            <a: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5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은 따로 있다</a:t>
            </a:r>
            <a:r>
              <a:rPr lang="en-US" altLang="ko-KR" sz="5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67996B90-64D1-4ADA-B79B-A49FDC0BEF71}"/>
              </a:ext>
            </a:extLst>
          </p:cNvPr>
          <p:cNvSpPr/>
          <p:nvPr/>
        </p:nvSpPr>
        <p:spPr bwMode="auto">
          <a:xfrm>
            <a:off x="1888302" y="1005115"/>
            <a:ext cx="1188000" cy="1188000"/>
          </a:xfrm>
          <a:prstGeom prst="rect">
            <a:avLst/>
          </a:prstGeom>
          <a:solidFill>
            <a:schemeClr val="tx1">
              <a:alpha val="42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32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2D92A1-E8F4-46C4-95AB-1994A40A644B}"/>
              </a:ext>
            </a:extLst>
          </p:cNvPr>
          <p:cNvSpPr txBox="1"/>
          <p:nvPr/>
        </p:nvSpPr>
        <p:spPr>
          <a:xfrm>
            <a:off x="6357291" y="1953439"/>
            <a:ext cx="3105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spcBef>
                <a:spcPts val="0"/>
              </a:spcBef>
            </a:pP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보고서 작성의 기술 </a:t>
            </a:r>
            <a:r>
              <a:rPr lang="en-US" altLang="ko-KR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with </a:t>
            </a: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파워포인트</a:t>
            </a:r>
          </a:p>
        </p:txBody>
      </p:sp>
    </p:spTree>
    <p:extLst>
      <p:ext uri="{BB962C8B-B14F-4D97-AF65-F5344CB8AC3E}">
        <p14:creationId xmlns:p14="http://schemas.microsoft.com/office/powerpoint/2010/main" val="23010309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8" y="2428516"/>
            <a:ext cx="5197302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108522"/>
            <a:ext cx="3737417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도식화를 위한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도형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과 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선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은 따로 있다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457253"/>
            <a:ext cx="5429964" cy="252376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내가 그린 </a:t>
            </a:r>
            <a:r>
              <a:rPr lang="en-US" altLang="ko-KR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도형</a:t>
            </a:r>
            <a:r>
              <a:rPr lang="en-US" altLang="ko-KR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 어색한 이유</a:t>
            </a:r>
            <a:endParaRPr lang="en-US" altLang="ko-KR" sz="2800" b="0" dirty="0">
              <a:solidFill>
                <a:schemeClr val="bg2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도형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과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선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 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모양이 논리적 비주얼을 결정한다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콘텐츠 도식화 시작은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정렬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과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맞춤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이다</a:t>
            </a:r>
            <a:endParaRPr lang="ko-KR" altLang="en-US" sz="27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664BFA63-A025-4B3F-B068-7745C4481390}"/>
              </a:ext>
            </a:extLst>
          </p:cNvPr>
          <p:cNvSpPr/>
          <p:nvPr/>
        </p:nvSpPr>
        <p:spPr bwMode="auto">
          <a:xfrm>
            <a:off x="9539052" y="2349000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EF4E0987-AA27-4828-A58F-C843202730BF}"/>
              </a:ext>
            </a:extLst>
          </p:cNvPr>
          <p:cNvSpPr/>
          <p:nvPr/>
        </p:nvSpPr>
        <p:spPr bwMode="auto">
          <a:xfrm>
            <a:off x="9866922" y="2349000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2768E2A-ADAB-4DB9-A845-56280E812C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568B5EE8-6332-4593-B2B9-A169D8E06AB7}"/>
              </a:ext>
            </a:extLst>
          </p:cNvPr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815CF1B-DCCD-4B9C-AA4F-4C64507452A8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97087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그림 4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평행 사변형 26"/>
          <p:cNvSpPr/>
          <p:nvPr/>
        </p:nvSpPr>
        <p:spPr bwMode="auto">
          <a:xfrm>
            <a:off x="308596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4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컨설턴트</a:t>
            </a:r>
            <a:r>
              <a:rPr lang="ko-KR" altLang="en-US" sz="1600" b="0" dirty="0"/>
              <a:t>의</a:t>
            </a:r>
            <a:r>
              <a:rPr lang="en-US" altLang="ko-KR" sz="1600" b="0" dirty="0"/>
              <a:t> Tip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6" name="제목 3"/>
          <p:cNvSpPr txBox="1">
            <a:spLocks/>
          </p:cNvSpPr>
          <p:nvPr/>
        </p:nvSpPr>
        <p:spPr bwMode="auto">
          <a:xfrm>
            <a:off x="3213149" y="352358"/>
            <a:ext cx="8552851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유채색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ko-KR" altLang="en-US" dirty="0"/>
              <a:t>을 사용한다면 </a:t>
            </a:r>
            <a:r>
              <a:rPr lang="ko-KR" altLang="en-US" dirty="0">
                <a:solidFill>
                  <a:schemeClr val="bg2"/>
                </a:solidFill>
              </a:rPr>
              <a:t>포인트 색</a:t>
            </a:r>
            <a:r>
              <a:rPr lang="ko-KR" altLang="en-US" dirty="0"/>
              <a:t>을 결정하고 채도 조절을</a:t>
            </a:r>
            <a:r>
              <a:rPr lang="en-US" altLang="ko-KR" dirty="0"/>
              <a:t>!</a:t>
            </a:r>
            <a:endParaRPr lang="ko-KR" altLang="en-US" b="0" kern="0" dirty="0"/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2" y="315122"/>
            <a:ext cx="275730" cy="377488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AED4989-DD25-4D04-95F4-DABA76B143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0" y="1088237"/>
            <a:ext cx="2467351" cy="5175763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392B3723-A39F-4F4E-B36D-B6CA1F8A94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1000" y="1088237"/>
            <a:ext cx="2467351" cy="3021396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625335F8-434B-4A63-8166-1A7E41808CDC}"/>
              </a:ext>
            </a:extLst>
          </p:cNvPr>
          <p:cNvSpPr/>
          <p:nvPr/>
        </p:nvSpPr>
        <p:spPr>
          <a:xfrm>
            <a:off x="688198" y="4176065"/>
            <a:ext cx="2445527" cy="361411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  <a:miter lim="800000"/>
            <a:headEnd type="oval"/>
            <a:tailEnd type="stealth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ko-KR" altLang="en-US" dirty="0">
              <a:solidFill>
                <a:srgbClr val="000000"/>
              </a:solidFill>
            </a:endParaRPr>
          </a:p>
        </p:txBody>
      </p:sp>
      <p:sp>
        <p:nvSpPr>
          <p:cNvPr id="11" name="육각형 10">
            <a:extLst>
              <a:ext uri="{FF2B5EF4-FFF2-40B4-BE49-F238E27FC236}">
                <a16:creationId xmlns:a16="http://schemas.microsoft.com/office/drawing/2014/main" id="{4C5C4C9F-765C-420A-8B9B-FBE2F7ADEC65}"/>
              </a:ext>
            </a:extLst>
          </p:cNvPr>
          <p:cNvSpPr/>
          <p:nvPr/>
        </p:nvSpPr>
        <p:spPr bwMode="auto">
          <a:xfrm>
            <a:off x="3857661" y="1923218"/>
            <a:ext cx="558675" cy="481616"/>
          </a:xfrm>
          <a:prstGeom prst="hexagon">
            <a:avLst/>
          </a:prstGeom>
          <a:noFill/>
          <a:ln w="25400">
            <a:solidFill>
              <a:srgbClr val="FF0000"/>
            </a:solidFill>
            <a:prstDash val="sysDot"/>
            <a:miter lim="800000"/>
            <a:headEnd type="oval"/>
            <a:tailEnd type="stealth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ko-KR" altLang="en-US" dirty="0">
              <a:solidFill>
                <a:srgbClr val="0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0712D0-1424-41FA-B607-48132DD58A2F}"/>
              </a:ext>
            </a:extLst>
          </p:cNvPr>
          <p:cNvSpPr txBox="1"/>
          <p:nvPr/>
        </p:nvSpPr>
        <p:spPr>
          <a:xfrm>
            <a:off x="6941755" y="3969000"/>
            <a:ext cx="3740127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algn="ctr">
              <a:spcBef>
                <a:spcPts val="0"/>
              </a:spcBef>
              <a:defRPr sz="1800" b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defRPr>
            </a:lvl1pPr>
          </a:lstStyle>
          <a:p>
            <a:r>
              <a:rPr lang="ko-KR" altLang="en-US" sz="2000" dirty="0"/>
              <a:t>유채색을 사용하고 싶다면</a:t>
            </a:r>
            <a:r>
              <a:rPr lang="en-US" altLang="ko-KR" sz="2000" dirty="0"/>
              <a:t>…</a:t>
            </a:r>
          </a:p>
          <a:p>
            <a:r>
              <a:rPr lang="en-US" altLang="ko-KR" sz="2000" dirty="0">
                <a:solidFill>
                  <a:schemeClr val="bg2"/>
                </a:solidFill>
              </a:rPr>
              <a:t>[</a:t>
            </a:r>
            <a:r>
              <a:rPr lang="ko-KR" altLang="en-US" sz="2000" dirty="0">
                <a:solidFill>
                  <a:schemeClr val="bg2"/>
                </a:solidFill>
              </a:rPr>
              <a:t>연한 색상</a:t>
            </a:r>
            <a:r>
              <a:rPr lang="en-US" altLang="ko-KR" sz="2000" dirty="0">
                <a:solidFill>
                  <a:schemeClr val="bg2"/>
                </a:solidFill>
              </a:rPr>
              <a:t>]</a:t>
            </a:r>
            <a:r>
              <a:rPr lang="ko-KR" altLang="en-US" sz="2000" dirty="0"/>
              <a:t>을 추천합니다</a:t>
            </a:r>
            <a:r>
              <a:rPr lang="en-US" altLang="ko-KR" sz="2000" dirty="0"/>
              <a:t>!</a:t>
            </a:r>
          </a:p>
          <a:p>
            <a:r>
              <a:rPr lang="ko-KR" altLang="en-US" sz="2000" dirty="0"/>
              <a:t>색상이 한결 자연스럽게 보입니다</a:t>
            </a:r>
            <a:r>
              <a:rPr lang="en-US" altLang="ko-KR" sz="2000" dirty="0"/>
              <a:t>.</a:t>
            </a:r>
            <a:endParaRPr lang="ko-KR" altLang="en-US" sz="2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20525C-62B6-45BF-AD06-B7A52DC80DC7}"/>
              </a:ext>
            </a:extLst>
          </p:cNvPr>
          <p:cNvSpPr txBox="1"/>
          <p:nvPr/>
        </p:nvSpPr>
        <p:spPr>
          <a:xfrm>
            <a:off x="6858403" y="5228190"/>
            <a:ext cx="390683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ko-KR" altLang="en-US" sz="20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유채색 계열을 사용할 때 </a:t>
            </a:r>
            <a:r>
              <a:rPr lang="en-US" altLang="ko-KR" sz="2000" b="0" dirty="0">
                <a:solidFill>
                  <a:schemeClr val="bg2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2000" b="0" dirty="0">
                <a:solidFill>
                  <a:schemeClr val="bg2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투명도</a:t>
            </a:r>
            <a:r>
              <a:rPr lang="en-US" altLang="ko-KR" sz="2000" b="0" dirty="0">
                <a:solidFill>
                  <a:schemeClr val="bg2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r>
              <a:rPr lang="ko-KR" altLang="en-US" sz="20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를</a:t>
            </a:r>
            <a:endParaRPr lang="en-US" altLang="ko-KR" sz="2000" b="0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>
              <a:spcBef>
                <a:spcPts val="0"/>
              </a:spcBef>
              <a:defRPr/>
            </a:pPr>
            <a:r>
              <a:rPr lang="ko-KR" altLang="en-US" sz="20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조절하는 방법도 있습니다</a:t>
            </a:r>
            <a:r>
              <a:rPr lang="en-US" altLang="ko-KR" sz="20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!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77270212-B527-46F9-BE4D-FB2444E6C600}"/>
              </a:ext>
            </a:extLst>
          </p:cNvPr>
          <p:cNvSpPr/>
          <p:nvPr/>
        </p:nvSpPr>
        <p:spPr bwMode="auto">
          <a:xfrm>
            <a:off x="6073114" y="1104241"/>
            <a:ext cx="1749651" cy="1100738"/>
          </a:xfrm>
          <a:prstGeom prst="rect">
            <a:avLst/>
          </a:prstGeom>
          <a:solidFill>
            <a:srgbClr val="FF0000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0">
                <a:solidFill>
                  <a:srgbClr val="000000"/>
                </a:solidFill>
                <a:latin typeface="Noto Sans CJK KR Bold"/>
                <a:ea typeface="Noto Sans CJK KR Bold"/>
              </a:rPr>
              <a:t>유채색 계열</a:t>
            </a:r>
            <a:endParaRPr lang="en-US" altLang="ko-KR" sz="1600" b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  <a:p>
            <a:pPr algn="ctr"/>
            <a:r>
              <a:rPr lang="ko-KR" altLang="en-US" sz="1600" b="0">
                <a:solidFill>
                  <a:srgbClr val="000000"/>
                </a:solidFill>
                <a:latin typeface="Noto Sans CJK KR Bold"/>
                <a:ea typeface="Noto Sans CJK KR Bold"/>
              </a:rPr>
              <a:t>색상 선택</a:t>
            </a:r>
            <a:endParaRPr lang="en-US" altLang="ko-KR" sz="1600" b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789F0BFE-523F-4935-BDD3-F2667AC75FF7}"/>
              </a:ext>
            </a:extLst>
          </p:cNvPr>
          <p:cNvSpPr/>
          <p:nvPr/>
        </p:nvSpPr>
        <p:spPr bwMode="auto">
          <a:xfrm>
            <a:off x="7936994" y="1104241"/>
            <a:ext cx="1749651" cy="1100738"/>
          </a:xfrm>
          <a:prstGeom prst="rect">
            <a:avLst/>
          </a:prstGeom>
          <a:solidFill>
            <a:srgbClr val="FFFF00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0">
                <a:solidFill>
                  <a:srgbClr val="000000"/>
                </a:solidFill>
                <a:latin typeface="Noto Sans CJK KR Bold"/>
                <a:ea typeface="Noto Sans CJK KR Bold"/>
              </a:rPr>
              <a:t>유채색 계열</a:t>
            </a:r>
            <a:endParaRPr lang="en-US" altLang="ko-KR" sz="1600" b="0">
              <a:solidFill>
                <a:srgbClr val="000000"/>
              </a:solidFill>
              <a:latin typeface="Noto Sans CJK KR Bold"/>
              <a:ea typeface="Noto Sans CJK KR Bold"/>
            </a:endParaRPr>
          </a:p>
          <a:p>
            <a:pPr algn="ctr"/>
            <a:r>
              <a:rPr lang="ko-KR" altLang="en-US" sz="1600" b="0">
                <a:solidFill>
                  <a:srgbClr val="000000"/>
                </a:solidFill>
                <a:latin typeface="Noto Sans CJK KR Bold"/>
                <a:ea typeface="Noto Sans CJK KR Bold"/>
              </a:rPr>
              <a:t>색상 선택</a:t>
            </a:r>
            <a:endParaRPr lang="en-US" altLang="ko-KR" sz="1600" b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71B65AB-2961-4284-B101-734BEE210A4A}"/>
              </a:ext>
            </a:extLst>
          </p:cNvPr>
          <p:cNvSpPr/>
          <p:nvPr/>
        </p:nvSpPr>
        <p:spPr bwMode="auto">
          <a:xfrm>
            <a:off x="9800874" y="1104240"/>
            <a:ext cx="1749651" cy="1100738"/>
          </a:xfrm>
          <a:prstGeom prst="rect">
            <a:avLst/>
          </a:prstGeom>
          <a:solidFill>
            <a:srgbClr val="0000FF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0">
                <a:solidFill>
                  <a:srgbClr val="000000"/>
                </a:solidFill>
                <a:latin typeface="Noto Sans CJK KR Bold"/>
                <a:ea typeface="Noto Sans CJK KR Bold"/>
              </a:rPr>
              <a:t>유채색 계열</a:t>
            </a:r>
            <a:endParaRPr lang="en-US" altLang="ko-KR" sz="1600" b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  <a:p>
            <a:pPr algn="ctr"/>
            <a:r>
              <a:rPr lang="ko-KR" altLang="en-US" sz="1600" b="0">
                <a:solidFill>
                  <a:srgbClr val="000000"/>
                </a:solidFill>
                <a:latin typeface="Noto Sans CJK KR Bold"/>
                <a:ea typeface="Noto Sans CJK KR Bold"/>
              </a:rPr>
              <a:t>색상 선택</a:t>
            </a:r>
            <a:endParaRPr lang="en-US" altLang="ko-KR" sz="1600" b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848D2774-A265-438A-8C77-551A8BA1E225}"/>
              </a:ext>
            </a:extLst>
          </p:cNvPr>
          <p:cNvSpPr/>
          <p:nvPr/>
        </p:nvSpPr>
        <p:spPr bwMode="auto">
          <a:xfrm>
            <a:off x="6073114" y="2670945"/>
            <a:ext cx="1749651" cy="1100738"/>
          </a:xfrm>
          <a:prstGeom prst="rect">
            <a:avLst/>
          </a:prstGeom>
          <a:solidFill>
            <a:srgbClr val="FF0000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0">
                <a:solidFill>
                  <a:srgbClr val="000000"/>
                </a:solidFill>
                <a:latin typeface="Noto Sans CJK KR Bold"/>
                <a:ea typeface="Noto Sans CJK KR Bold"/>
              </a:rPr>
              <a:t>유채색 계열</a:t>
            </a:r>
            <a:endParaRPr lang="en-US" altLang="ko-KR" sz="1600" b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  <a:p>
            <a:pPr algn="ctr"/>
            <a:r>
              <a:rPr lang="ko-KR" altLang="en-US" sz="1600" b="0">
                <a:solidFill>
                  <a:srgbClr val="000000"/>
                </a:solidFill>
                <a:latin typeface="Noto Sans CJK KR Bold"/>
                <a:ea typeface="Noto Sans CJK KR Bold"/>
              </a:rPr>
              <a:t>색상 선택</a:t>
            </a:r>
            <a:endParaRPr lang="en-US" altLang="ko-KR" sz="1600" b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A2977DF8-EC03-45E1-8AD6-468B7889F39C}"/>
              </a:ext>
            </a:extLst>
          </p:cNvPr>
          <p:cNvSpPr/>
          <p:nvPr/>
        </p:nvSpPr>
        <p:spPr bwMode="auto">
          <a:xfrm>
            <a:off x="7936994" y="2670943"/>
            <a:ext cx="1749651" cy="1100738"/>
          </a:xfrm>
          <a:prstGeom prst="rect">
            <a:avLst/>
          </a:prstGeom>
          <a:solidFill>
            <a:srgbClr val="FFFF00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0">
                <a:solidFill>
                  <a:srgbClr val="000000"/>
                </a:solidFill>
                <a:latin typeface="Noto Sans CJK KR Bold"/>
                <a:ea typeface="Noto Sans CJK KR Bold"/>
              </a:rPr>
              <a:t>유채색 계열</a:t>
            </a:r>
            <a:endParaRPr lang="en-US" altLang="ko-KR" sz="1600" b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  <a:p>
            <a:pPr algn="ctr"/>
            <a:r>
              <a:rPr lang="ko-KR" altLang="en-US" sz="1600" b="0">
                <a:solidFill>
                  <a:srgbClr val="000000"/>
                </a:solidFill>
                <a:latin typeface="Noto Sans CJK KR Bold"/>
                <a:ea typeface="Noto Sans CJK KR Bold"/>
              </a:rPr>
              <a:t>색상 선택</a:t>
            </a:r>
            <a:endParaRPr lang="en-US" altLang="ko-KR" sz="1600" b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A8B19970-2626-45B2-969E-2A99F33DA24C}"/>
              </a:ext>
            </a:extLst>
          </p:cNvPr>
          <p:cNvSpPr/>
          <p:nvPr/>
        </p:nvSpPr>
        <p:spPr bwMode="auto">
          <a:xfrm>
            <a:off x="9800874" y="2670939"/>
            <a:ext cx="1749651" cy="1100738"/>
          </a:xfrm>
          <a:prstGeom prst="rect">
            <a:avLst/>
          </a:prstGeom>
          <a:solidFill>
            <a:srgbClr val="0000FF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0">
                <a:solidFill>
                  <a:srgbClr val="000000"/>
                </a:solidFill>
                <a:latin typeface="Noto Sans CJK KR Bold"/>
                <a:ea typeface="Noto Sans CJK KR Bold"/>
              </a:rPr>
              <a:t>유채색 계열</a:t>
            </a:r>
            <a:endParaRPr lang="en-US" altLang="ko-KR" sz="1600" b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  <a:p>
            <a:pPr algn="ctr"/>
            <a:r>
              <a:rPr lang="ko-KR" altLang="en-US" sz="1600" b="0">
                <a:solidFill>
                  <a:srgbClr val="000000"/>
                </a:solidFill>
                <a:latin typeface="Noto Sans CJK KR Bold"/>
                <a:ea typeface="Noto Sans CJK KR Bold"/>
              </a:rPr>
              <a:t>색상 선택</a:t>
            </a:r>
            <a:endParaRPr lang="en-US" altLang="ko-KR" sz="1600" b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A19D699D-6EB1-4A7B-BCE9-5AD72451AF4E}"/>
              </a:ext>
            </a:extLst>
          </p:cNvPr>
          <p:cNvSpPr/>
          <p:nvPr/>
        </p:nvSpPr>
        <p:spPr>
          <a:xfrm>
            <a:off x="3382847" y="3720840"/>
            <a:ext cx="1684453" cy="314325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  <a:miter lim="800000"/>
            <a:headEnd type="oval"/>
            <a:tailEnd type="stealth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ko-KR" altLang="en-US" dirty="0">
              <a:solidFill>
                <a:srgbClr val="000000"/>
              </a:solidFill>
            </a:endParaRPr>
          </a:p>
        </p:txBody>
      </p:sp>
      <p:cxnSp>
        <p:nvCxnSpPr>
          <p:cNvPr id="21" name="연결선: 구부러짐 20">
            <a:extLst>
              <a:ext uri="{FF2B5EF4-FFF2-40B4-BE49-F238E27FC236}">
                <a16:creationId xmlns:a16="http://schemas.microsoft.com/office/drawing/2014/main" id="{6FB82015-78D7-4BE6-9E0F-769B26DFC74F}"/>
              </a:ext>
            </a:extLst>
          </p:cNvPr>
          <p:cNvCxnSpPr>
            <a:cxnSpLocks/>
            <a:stCxn id="11" idx="0"/>
            <a:endCxn id="12" idx="1"/>
          </p:cNvCxnSpPr>
          <p:nvPr/>
        </p:nvCxnSpPr>
        <p:spPr bwMode="auto">
          <a:xfrm>
            <a:off x="4416336" y="2164026"/>
            <a:ext cx="2525419" cy="2312806"/>
          </a:xfrm>
          <a:prstGeom prst="curvedConnector3">
            <a:avLst/>
          </a:prstGeom>
          <a:solidFill>
            <a:schemeClr val="bg1"/>
          </a:solidFill>
          <a:ln w="19050" cap="flat" cmpd="sng" algn="ctr">
            <a:solidFill>
              <a:schemeClr val="bg2"/>
            </a:solidFill>
            <a:prstDash val="sysDot"/>
            <a:round/>
            <a:headEnd type="oval" w="med" len="med"/>
            <a:tailEnd type="stealth"/>
          </a:ln>
          <a:effectLst/>
        </p:spPr>
      </p:cxnSp>
      <p:cxnSp>
        <p:nvCxnSpPr>
          <p:cNvPr id="22" name="연결선: 구부러짐 21">
            <a:extLst>
              <a:ext uri="{FF2B5EF4-FFF2-40B4-BE49-F238E27FC236}">
                <a16:creationId xmlns:a16="http://schemas.microsoft.com/office/drawing/2014/main" id="{F3C3F9FA-BB34-4F46-9844-A18BBFE2E458}"/>
              </a:ext>
            </a:extLst>
          </p:cNvPr>
          <p:cNvCxnSpPr>
            <a:cxnSpLocks/>
            <a:stCxn id="20" idx="2"/>
            <a:endCxn id="13" idx="1"/>
          </p:cNvCxnSpPr>
          <p:nvPr/>
        </p:nvCxnSpPr>
        <p:spPr bwMode="auto">
          <a:xfrm rot="16200000" flipH="1">
            <a:off x="4768254" y="3491984"/>
            <a:ext cx="1546968" cy="2633329"/>
          </a:xfrm>
          <a:prstGeom prst="curvedConnector2">
            <a:avLst/>
          </a:prstGeom>
          <a:solidFill>
            <a:schemeClr val="bg1"/>
          </a:solidFill>
          <a:ln w="19050" cap="flat" cmpd="sng" algn="ctr">
            <a:solidFill>
              <a:schemeClr val="bg2"/>
            </a:solidFill>
            <a:prstDash val="sysDot"/>
            <a:round/>
            <a:headEnd type="oval" w="med" len="med"/>
            <a:tailEnd type="stealth"/>
          </a:ln>
          <a:effectLst/>
        </p:spPr>
      </p:cxnSp>
      <p:sp>
        <p:nvSpPr>
          <p:cNvPr id="24" name="AutoShape 33">
            <a:extLst>
              <a:ext uri="{FF2B5EF4-FFF2-40B4-BE49-F238E27FC236}">
                <a16:creationId xmlns:a16="http://schemas.microsoft.com/office/drawing/2014/main" id="{283C32CE-810F-42E4-91E0-9E569AC657F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653520" y="1025560"/>
            <a:ext cx="316596" cy="2816330"/>
          </a:xfrm>
          <a:prstGeom prst="rightArrow">
            <a:avLst>
              <a:gd name="adj1" fmla="val 100000"/>
              <a:gd name="adj2" fmla="val 100000"/>
            </a:avLst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tx1"/>
              </a:gs>
            </a:gsLst>
            <a:lin ang="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lIns="18000" tIns="44451" rIns="18000" bIns="44451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 b="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15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17" grpId="0" animBg="1"/>
      <p:bldP spid="18" grpId="0" animBg="1"/>
      <p:bldP spid="19" grpId="0" animBg="1"/>
      <p:bldP spid="20" grpId="0" animBg="1"/>
      <p:bldP spid="2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그림 4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평행 사변형 26"/>
          <p:cNvSpPr/>
          <p:nvPr/>
        </p:nvSpPr>
        <p:spPr bwMode="auto">
          <a:xfrm>
            <a:off x="308596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4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컨설턴트</a:t>
            </a:r>
            <a:r>
              <a:rPr lang="ko-KR" altLang="en-US" sz="1600" b="0" dirty="0"/>
              <a:t>의</a:t>
            </a:r>
            <a:r>
              <a:rPr lang="en-US" altLang="ko-KR" sz="1600" b="0" dirty="0"/>
              <a:t> Tip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6" name="제목 3"/>
          <p:cNvSpPr txBox="1">
            <a:spLocks/>
          </p:cNvSpPr>
          <p:nvPr/>
        </p:nvSpPr>
        <p:spPr bwMode="auto">
          <a:xfrm>
            <a:off x="3213149" y="352358"/>
            <a:ext cx="8552851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dirty="0"/>
              <a:t>원하는 색상 넣기 </a:t>
            </a:r>
            <a:r>
              <a:rPr lang="en-US" altLang="ko-KR" dirty="0"/>
              <a:t>⇒ [</a:t>
            </a:r>
            <a:r>
              <a:rPr lang="ko-KR" altLang="en-US" dirty="0"/>
              <a:t>서식복사</a:t>
            </a:r>
            <a:r>
              <a:rPr lang="en-US" altLang="ko-KR" dirty="0"/>
              <a:t>] vs [</a:t>
            </a:r>
            <a:r>
              <a:rPr lang="ko-KR" altLang="en-US" dirty="0"/>
              <a:t>스포이트</a:t>
            </a:r>
            <a:r>
              <a:rPr lang="en-US" altLang="ko-KR" dirty="0"/>
              <a:t>]</a:t>
            </a:r>
            <a:endParaRPr lang="ko-KR" altLang="en-US" b="0" kern="0" dirty="0"/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2" y="315122"/>
            <a:ext cx="275730" cy="377488"/>
          </a:xfrm>
          <a:prstGeom prst="rect">
            <a:avLst/>
          </a:prstGeom>
        </p:spPr>
      </p:pic>
      <p:sp>
        <p:nvSpPr>
          <p:cNvPr id="8" name="Rectangle 33" descr="어두운 상향 대각선">
            <a:extLst>
              <a:ext uri="{FF2B5EF4-FFF2-40B4-BE49-F238E27FC236}">
                <a16:creationId xmlns:a16="http://schemas.microsoft.com/office/drawing/2014/main" id="{648352B7-EC30-482D-B1B4-690B651D00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" y="1335071"/>
            <a:ext cx="2479907" cy="5153929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 w="9525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 anchor="t" anchorCtr="0"/>
          <a:lstStyle/>
          <a:p>
            <a:pPr marL="92074" indent="-9207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서식복사 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:</a:t>
            </a:r>
            <a:b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홈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 → 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클립보드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b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 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→ 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서식복사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</a:p>
          <a:p>
            <a:pPr marL="92074" indent="-9207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92074" indent="-9207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스포이트 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: 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그리기 도구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 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→ 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서식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 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→ 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도형채우기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 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→ 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스포이트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</a:p>
        </p:txBody>
      </p:sp>
      <p:sp>
        <p:nvSpPr>
          <p:cNvPr id="9" name="Rectangle 33" descr="어두운 상향 대각선">
            <a:extLst>
              <a:ext uri="{FF2B5EF4-FFF2-40B4-BE49-F238E27FC236}">
                <a16:creationId xmlns:a16="http://schemas.microsoft.com/office/drawing/2014/main" id="{EAAE2584-29A4-44A7-A277-8FFF711620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" y="908709"/>
            <a:ext cx="2479907" cy="346027"/>
          </a:xfrm>
          <a:prstGeom prst="rect">
            <a:avLst/>
          </a:prstGeom>
          <a:solidFill>
            <a:schemeClr val="tx1"/>
          </a:solidFill>
          <a:ln w="9525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 anchor="ctr"/>
          <a:lstStyle/>
          <a:p>
            <a:pPr marL="125413" indent="-125413" algn="ctr" fontAlgn="ctr">
              <a:spcBef>
                <a:spcPct val="20000"/>
              </a:spcBef>
              <a:defRPr/>
            </a:pPr>
            <a:r>
              <a:rPr lang="en-US" altLang="ko-KR" sz="13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3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메뉴 옵션</a:t>
            </a:r>
            <a:r>
              <a:rPr lang="en-US" altLang="ko-KR" sz="13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endParaRPr lang="ko-KR" altLang="en-US" sz="13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0" name="AutoShape 33">
            <a:extLst>
              <a:ext uri="{FF2B5EF4-FFF2-40B4-BE49-F238E27FC236}">
                <a16:creationId xmlns:a16="http://schemas.microsoft.com/office/drawing/2014/main" id="{5B9741B9-E344-42BB-B159-F76A9B725477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698025" y="2785394"/>
            <a:ext cx="1394997" cy="1807621"/>
          </a:xfrm>
          <a:prstGeom prst="rightArrow">
            <a:avLst>
              <a:gd name="adj1" fmla="val 74905"/>
              <a:gd name="adj2" fmla="val 11166"/>
            </a:avLst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tx1"/>
              </a:gs>
            </a:gsLst>
            <a:lin ang="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lIns="18000" tIns="44451" rIns="18000" bIns="44451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 b="0" kern="0" dirty="0">
              <a:solidFill>
                <a:sysClr val="windowText" lastClr="000000"/>
              </a:solidFill>
            </a:endParaRPr>
          </a:p>
        </p:txBody>
      </p:sp>
      <p:sp>
        <p:nvSpPr>
          <p:cNvPr id="11" name="AutoShape 33">
            <a:extLst>
              <a:ext uri="{FF2B5EF4-FFF2-40B4-BE49-F238E27FC236}">
                <a16:creationId xmlns:a16="http://schemas.microsoft.com/office/drawing/2014/main" id="{A0AA247C-473C-4CA6-ADB8-6D367712B8F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742849" y="2785394"/>
            <a:ext cx="1394997" cy="1807621"/>
          </a:xfrm>
          <a:prstGeom prst="rightArrow">
            <a:avLst>
              <a:gd name="adj1" fmla="val 74905"/>
              <a:gd name="adj2" fmla="val 11166"/>
            </a:avLst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tx1"/>
              </a:gs>
            </a:gsLst>
            <a:lin ang="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wrap="none" lIns="18000" tIns="44451" rIns="18000" bIns="44451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800" b="0" kern="0" dirty="0">
              <a:solidFill>
                <a:sysClr val="windowText" lastClr="000000"/>
              </a:solidFill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50501EC9-44E8-4871-9DD5-E640B84E17DE}"/>
              </a:ext>
            </a:extLst>
          </p:cNvPr>
          <p:cNvSpPr/>
          <p:nvPr/>
        </p:nvSpPr>
        <p:spPr bwMode="auto">
          <a:xfrm>
            <a:off x="4344072" y="2721700"/>
            <a:ext cx="2192551" cy="9900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sz="2000" b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도형 ①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61D7F28A-E2A0-4D87-A237-09AAAED4F76D}"/>
              </a:ext>
            </a:extLst>
          </p:cNvPr>
          <p:cNvSpPr/>
          <p:nvPr/>
        </p:nvSpPr>
        <p:spPr bwMode="auto">
          <a:xfrm>
            <a:off x="4344072" y="4552087"/>
            <a:ext cx="2192551" cy="9900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ko-KR" altLang="en-US" sz="2000" b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도형 ①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CC8D6D0B-4E12-4941-B99E-FC976EC8BE04}"/>
              </a:ext>
            </a:extLst>
          </p:cNvPr>
          <p:cNvSpPr/>
          <p:nvPr/>
        </p:nvSpPr>
        <p:spPr bwMode="auto">
          <a:xfrm>
            <a:off x="8299247" y="2723613"/>
            <a:ext cx="2192551" cy="99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9050" cap="flat" cmpd="sng" algn="ctr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sz="2000" b="0" i="1" u="sng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도형 ②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FCBA14EB-03BE-47F2-8934-443F7980AF50}"/>
              </a:ext>
            </a:extLst>
          </p:cNvPr>
          <p:cNvSpPr/>
          <p:nvPr/>
        </p:nvSpPr>
        <p:spPr bwMode="auto">
          <a:xfrm>
            <a:off x="8299247" y="4554000"/>
            <a:ext cx="2192551" cy="9900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sz="2000" b="0" dirty="0">
                <a:solidFill>
                  <a:srgbClr val="00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도형 ①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67FFAE7E-4BC0-41D1-8762-CDA6C2730B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240" y="2161747"/>
            <a:ext cx="1946719" cy="1252435"/>
          </a:xfrm>
          <a:prstGeom prst="rect">
            <a:avLst/>
          </a:prstGeom>
          <a:ln>
            <a:solidFill>
              <a:srgbClr val="919191"/>
            </a:solidFill>
          </a:ln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542814F2-859C-493B-93E6-D6ABB06705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232" y="4240860"/>
            <a:ext cx="1081463" cy="2205679"/>
          </a:xfrm>
          <a:prstGeom prst="rect">
            <a:avLst/>
          </a:prstGeom>
          <a:ln w="6350">
            <a:solidFill>
              <a:srgbClr val="919191"/>
            </a:solidFill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7659A83-6FA1-45BE-8047-21FC60DA3240}"/>
              </a:ext>
            </a:extLst>
          </p:cNvPr>
          <p:cNvSpPr txBox="1"/>
          <p:nvPr/>
        </p:nvSpPr>
        <p:spPr>
          <a:xfrm>
            <a:off x="3668834" y="1290841"/>
            <a:ext cx="3543026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24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24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서식 복사</a:t>
            </a:r>
            <a:r>
              <a:rPr lang="en-US" altLang="ko-KR" sz="24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>
              <a:spcBef>
                <a:spcPts val="0"/>
              </a:spcBef>
              <a:spcAft>
                <a:spcPts val="600"/>
              </a:spcAft>
              <a:defRPr/>
            </a:pPr>
            <a:r>
              <a:rPr lang="ko-KR" altLang="en-US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개체의 전체를 복사하여</a:t>
            </a:r>
            <a:br>
              <a:rPr lang="en-US" altLang="ko-KR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r>
              <a:rPr lang="ko-KR" altLang="en-US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다른 개체에 그대로 적용하는 기능</a:t>
            </a:r>
            <a:endParaRPr lang="en-US" altLang="ko-KR" sz="1600" b="0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C4599B-6BB9-41CC-8403-AC4D0C0D35B1}"/>
              </a:ext>
            </a:extLst>
          </p:cNvPr>
          <p:cNvSpPr txBox="1"/>
          <p:nvPr/>
        </p:nvSpPr>
        <p:spPr>
          <a:xfrm>
            <a:off x="7740899" y="1290841"/>
            <a:ext cx="330924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24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24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스포이트</a:t>
            </a:r>
            <a:r>
              <a:rPr lang="en-US" altLang="ko-KR" sz="24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>
              <a:spcBef>
                <a:spcPts val="0"/>
              </a:spcBef>
              <a:spcAft>
                <a:spcPts val="600"/>
              </a:spcAft>
              <a:defRPr/>
            </a:pPr>
            <a:r>
              <a:rPr lang="ko-KR" altLang="en-US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개체 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색상만 복사</a:t>
            </a:r>
            <a:r>
              <a:rPr lang="ko-KR" altLang="en-US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하여</a:t>
            </a:r>
            <a:br>
              <a:rPr lang="en-US" altLang="ko-KR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r>
              <a:rPr lang="ko-KR" altLang="en-US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다른 개체에 그대로 적용하는 기능</a:t>
            </a:r>
            <a:br>
              <a:rPr lang="en-US" altLang="ko-KR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r>
              <a:rPr lang="en-US" altLang="ko-KR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(</a:t>
            </a:r>
            <a:r>
              <a:rPr lang="ko-KR" altLang="en-US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파워포인트 </a:t>
            </a:r>
            <a:r>
              <a:rPr lang="en-US" altLang="ko-KR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2013 </a:t>
            </a:r>
            <a:r>
              <a:rPr lang="ko-KR" altLang="en-US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이상 가능</a:t>
            </a:r>
            <a:r>
              <a:rPr lang="en-US" altLang="ko-KR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E18C01E-1CE2-421E-A320-9A34E4D9694F}"/>
              </a:ext>
            </a:extLst>
          </p:cNvPr>
          <p:cNvSpPr txBox="1"/>
          <p:nvPr/>
        </p:nvSpPr>
        <p:spPr>
          <a:xfrm>
            <a:off x="7105055" y="1935599"/>
            <a:ext cx="667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en-US" altLang="ko-KR" sz="32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vs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E6A02F8A-B1D3-437D-B3CA-FC82477DB962}"/>
              </a:ext>
            </a:extLst>
          </p:cNvPr>
          <p:cNvSpPr/>
          <p:nvPr/>
        </p:nvSpPr>
        <p:spPr bwMode="auto">
          <a:xfrm>
            <a:off x="1310424" y="2831033"/>
            <a:ext cx="1068643" cy="287907"/>
          </a:xfrm>
          <a:prstGeom prst="rect">
            <a:avLst/>
          </a:prstGeom>
          <a:solidFill>
            <a:schemeClr val="bg2">
              <a:lumMod val="20000"/>
              <a:lumOff val="80000"/>
              <a:alpha val="20000"/>
            </a:schemeClr>
          </a:solidFill>
          <a:ln w="19050" cap="flat" cmpd="sng" algn="ctr">
            <a:solidFill>
              <a:schemeClr val="bg2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1" latinLnBrk="1" hangingPunct="1">
              <a:spcBef>
                <a:spcPts val="0"/>
              </a:spcBef>
              <a:defRPr/>
            </a:pPr>
            <a:endParaRPr lang="ko-KR" altLang="en-US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17BD23C9-A697-401F-8C49-862686AD14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834" y="2814432"/>
            <a:ext cx="421061" cy="421061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EA2276B3-984E-41E6-9D56-350F03E536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187" y="5572814"/>
            <a:ext cx="421061" cy="421061"/>
          </a:xfrm>
          <a:prstGeom prst="rect">
            <a:avLst/>
          </a:prstGeom>
        </p:spPr>
      </p:pic>
      <p:pic>
        <p:nvPicPr>
          <p:cNvPr id="25" name="그림 20">
            <a:extLst>
              <a:ext uri="{FF2B5EF4-FFF2-40B4-BE49-F238E27FC236}">
                <a16:creationId xmlns:a16="http://schemas.microsoft.com/office/drawing/2014/main" id="{71071401-BA3A-4D2C-A27B-CB3708D8E3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1" r="16388"/>
          <a:stretch>
            <a:fillRect/>
          </a:stretch>
        </p:blipFill>
        <p:spPr bwMode="auto">
          <a:xfrm rot="-1023014">
            <a:off x="2664608" y="1287883"/>
            <a:ext cx="23177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C0D4703E-5E47-4951-A678-B9AB59496A32}"/>
              </a:ext>
            </a:extLst>
          </p:cNvPr>
          <p:cNvSpPr txBox="1"/>
          <p:nvPr/>
        </p:nvSpPr>
        <p:spPr>
          <a:xfrm>
            <a:off x="3912892" y="5679000"/>
            <a:ext cx="305491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0"/>
              </a:spcBef>
            </a:pPr>
            <a:r>
              <a:rPr lang="ko-KR" altLang="en-US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서식 복사하기 </a:t>
            </a:r>
            <a:r>
              <a:rPr lang="en-US" altLang="ko-KR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[Ctrl] + [Shift] + C</a:t>
            </a:r>
          </a:p>
          <a:p>
            <a:pPr algn="ctr">
              <a:spcBef>
                <a:spcPts val="0"/>
              </a:spcBef>
            </a:pPr>
            <a:r>
              <a:rPr lang="ko-KR" altLang="en-US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서식 붙여넣기</a:t>
            </a:r>
            <a:r>
              <a:rPr lang="en-US" altLang="ko-KR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 [Ctrl] + [Shift] + V</a:t>
            </a:r>
          </a:p>
        </p:txBody>
      </p:sp>
    </p:spTree>
    <p:extLst>
      <p:ext uri="{BB962C8B-B14F-4D97-AF65-F5344CB8AC3E}">
        <p14:creationId xmlns:p14="http://schemas.microsoft.com/office/powerpoint/2010/main" val="40459422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7" y="3367705"/>
            <a:ext cx="5373349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108522"/>
            <a:ext cx="3737417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도식화를 위한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도형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과 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선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은 따로 있다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457253"/>
            <a:ext cx="5429964" cy="24006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내가 그린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도형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 어색한 이유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0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도형</a:t>
            </a:r>
            <a:r>
              <a:rPr lang="en-US" altLang="ko-KR" sz="20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과 </a:t>
            </a:r>
            <a:r>
              <a:rPr lang="en-US" altLang="ko-KR" sz="20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선</a:t>
            </a:r>
            <a:r>
              <a:rPr lang="en-US" altLang="ko-KR" sz="20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 </a:t>
            </a:r>
            <a:r>
              <a:rPr lang="ko-KR" altLang="en-US" sz="20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모양이 논리적 비주얼을 결정한다</a:t>
            </a:r>
            <a:endParaRPr lang="en-US" altLang="ko-KR" sz="2000" b="0" dirty="0">
              <a:solidFill>
                <a:schemeClr val="bg2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콘텐츠 도식화 시작은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정렬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과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맞춤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이다</a:t>
            </a:r>
            <a:endParaRPr lang="ko-KR" altLang="en-US" sz="27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664BFA63-A025-4B3F-B068-7745C4481390}"/>
              </a:ext>
            </a:extLst>
          </p:cNvPr>
          <p:cNvSpPr/>
          <p:nvPr/>
        </p:nvSpPr>
        <p:spPr bwMode="auto">
          <a:xfrm>
            <a:off x="9633195" y="3309844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EF4E0987-AA27-4828-A58F-C843202730BF}"/>
              </a:ext>
            </a:extLst>
          </p:cNvPr>
          <p:cNvSpPr/>
          <p:nvPr/>
        </p:nvSpPr>
        <p:spPr bwMode="auto">
          <a:xfrm>
            <a:off x="9878492" y="3309844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2768E2A-ADAB-4DB9-A845-56280E812C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568B5EE8-6332-4593-B2B9-A169D8E06AB7}"/>
              </a:ext>
            </a:extLst>
          </p:cNvPr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815CF1B-DCCD-4B9C-AA4F-4C64507452A8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4</a:t>
            </a:r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FD327386-EE03-4E64-9995-DE96C6A914C9}"/>
              </a:ext>
            </a:extLst>
          </p:cNvPr>
          <p:cNvSpPr/>
          <p:nvPr/>
        </p:nvSpPr>
        <p:spPr bwMode="auto">
          <a:xfrm>
            <a:off x="10123788" y="3309844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2686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dirty="0"/>
              <a:t>도형 비주얼은 </a:t>
            </a:r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색상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ko-KR" altLang="en-US" dirty="0"/>
              <a:t>과 </a:t>
            </a:r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 err="1">
                <a:solidFill>
                  <a:schemeClr val="bg2"/>
                </a:solidFill>
              </a:rPr>
              <a:t>조절점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ko-KR" altLang="en-US" dirty="0"/>
              <a:t>이 결정한다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D9D58F3A-8865-4BAB-B82E-94F3DF48C048}"/>
              </a:ext>
            </a:extLst>
          </p:cNvPr>
          <p:cNvSpPr/>
          <p:nvPr/>
        </p:nvSpPr>
        <p:spPr>
          <a:xfrm>
            <a:off x="3846000" y="1840906"/>
            <a:ext cx="1512000" cy="900000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사각형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BFE1A4AF-337A-47C1-870B-9C372A214C99}"/>
              </a:ext>
            </a:extLst>
          </p:cNvPr>
          <p:cNvSpPr/>
          <p:nvPr/>
        </p:nvSpPr>
        <p:spPr>
          <a:xfrm>
            <a:off x="7826512" y="1840906"/>
            <a:ext cx="1512000" cy="900000"/>
          </a:xfrm>
          <a:prstGeom prst="roundRect">
            <a:avLst>
              <a:gd name="adj" fmla="val 21681"/>
            </a:avLst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둥근 모서리</a:t>
            </a:r>
            <a:endParaRPr kumimoji="0" lang="en-US" altLang="ko-KR" sz="1400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사각형</a:t>
            </a:r>
          </a:p>
        </p:txBody>
      </p:sp>
      <p:sp>
        <p:nvSpPr>
          <p:cNvPr id="10" name="화살표: 오른쪽 9">
            <a:extLst>
              <a:ext uri="{FF2B5EF4-FFF2-40B4-BE49-F238E27FC236}">
                <a16:creationId xmlns:a16="http://schemas.microsoft.com/office/drawing/2014/main" id="{AE714F25-6D7D-4358-8705-B4C084C7C2FD}"/>
              </a:ext>
            </a:extLst>
          </p:cNvPr>
          <p:cNvSpPr/>
          <p:nvPr/>
        </p:nvSpPr>
        <p:spPr>
          <a:xfrm>
            <a:off x="3846000" y="3235107"/>
            <a:ext cx="1512000" cy="1216642"/>
          </a:xfrm>
          <a:prstGeom prst="rightArrow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4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화살표</a:t>
            </a:r>
          </a:p>
        </p:txBody>
      </p:sp>
      <p:sp>
        <p:nvSpPr>
          <p:cNvPr id="11" name="화살표: 오각형 10">
            <a:extLst>
              <a:ext uri="{FF2B5EF4-FFF2-40B4-BE49-F238E27FC236}">
                <a16:creationId xmlns:a16="http://schemas.microsoft.com/office/drawing/2014/main" id="{1F82A5B5-3E2B-4FB6-99AC-131AFE1DCCE9}"/>
              </a:ext>
            </a:extLst>
          </p:cNvPr>
          <p:cNvSpPr/>
          <p:nvPr/>
        </p:nvSpPr>
        <p:spPr>
          <a:xfrm>
            <a:off x="7826512" y="3472281"/>
            <a:ext cx="1512000" cy="900000"/>
          </a:xfrm>
          <a:prstGeom prst="homePlate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4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오각형</a:t>
            </a:r>
          </a:p>
        </p:txBody>
      </p: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F3EDFCBC-4B79-4109-AC6A-843DFB5F546E}"/>
              </a:ext>
            </a:extLst>
          </p:cNvPr>
          <p:cNvSpPr/>
          <p:nvPr/>
        </p:nvSpPr>
        <p:spPr>
          <a:xfrm>
            <a:off x="3846000" y="5081749"/>
            <a:ext cx="1512000" cy="900000"/>
          </a:xfrm>
          <a:prstGeom prst="wedgeRoundRectCallou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400" b="0" kern="0" dirty="0" err="1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말풍선</a:t>
            </a:r>
            <a:endParaRPr kumimoji="0" lang="ko-KR" altLang="en-US" sz="1400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13" name="설명선: 굽은 선(테두리 및 강조선) 12">
            <a:extLst>
              <a:ext uri="{FF2B5EF4-FFF2-40B4-BE49-F238E27FC236}">
                <a16:creationId xmlns:a16="http://schemas.microsoft.com/office/drawing/2014/main" id="{0E4C23BC-2846-4464-B8BE-052EF6F4DF10}"/>
              </a:ext>
            </a:extLst>
          </p:cNvPr>
          <p:cNvSpPr/>
          <p:nvPr/>
        </p:nvSpPr>
        <p:spPr>
          <a:xfrm>
            <a:off x="7826512" y="5081749"/>
            <a:ext cx="1512000" cy="900000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02441"/>
              <a:gd name="adj6" fmla="val -24309"/>
            </a:avLst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4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설명선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D70FAF7D-71B8-4165-AEC8-DA1D74069F5F}"/>
              </a:ext>
            </a:extLst>
          </p:cNvPr>
          <p:cNvGrpSpPr/>
          <p:nvPr/>
        </p:nvGrpSpPr>
        <p:grpSpPr>
          <a:xfrm>
            <a:off x="3932564" y="1058223"/>
            <a:ext cx="3555000" cy="510537"/>
            <a:chOff x="3932564" y="1058223"/>
            <a:chExt cx="3555000" cy="510537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5609A22-35E0-4FDF-BE20-59AE70770168}"/>
                </a:ext>
              </a:extLst>
            </p:cNvPr>
            <p:cNvSpPr txBox="1"/>
            <p:nvPr/>
          </p:nvSpPr>
          <p:spPr>
            <a:xfrm>
              <a:off x="3932564" y="1058223"/>
              <a:ext cx="3555000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ko-KR" altLang="en-US" sz="24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기존        </a:t>
              </a:r>
              <a:r>
                <a:rPr lang="en-US" altLang="ko-KR" sz="24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⇒       </a:t>
              </a:r>
              <a:r>
                <a:rPr lang="ko-KR" altLang="en-US" sz="24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개선</a:t>
              </a:r>
            </a:p>
          </p:txBody>
        </p:sp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AE11B51D-ECB1-485F-8DCE-237798B9F87E}"/>
                </a:ext>
              </a:extLst>
            </p:cNvPr>
            <p:cNvCxnSpPr/>
            <p:nvPr/>
          </p:nvCxnSpPr>
          <p:spPr bwMode="auto">
            <a:xfrm>
              <a:off x="3932564" y="1568760"/>
              <a:ext cx="3555000" cy="0"/>
            </a:xfrm>
            <a:prstGeom prst="lin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35C70F7D-1401-4A01-85AD-5E8075CF4E45}"/>
              </a:ext>
            </a:extLst>
          </p:cNvPr>
          <p:cNvGrpSpPr/>
          <p:nvPr/>
        </p:nvGrpSpPr>
        <p:grpSpPr>
          <a:xfrm>
            <a:off x="7716000" y="1058223"/>
            <a:ext cx="3915000" cy="510537"/>
            <a:chOff x="7716000" y="1058223"/>
            <a:chExt cx="3915000" cy="510537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B1350C2-E1CE-4962-B211-F3FF07BAA8A9}"/>
                </a:ext>
              </a:extLst>
            </p:cNvPr>
            <p:cNvSpPr txBox="1"/>
            <p:nvPr/>
          </p:nvSpPr>
          <p:spPr>
            <a:xfrm>
              <a:off x="7716000" y="1058223"/>
              <a:ext cx="3915000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ko-KR" altLang="en-US" sz="24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기존        </a:t>
              </a:r>
              <a:r>
                <a:rPr lang="en-US" altLang="ko-KR" sz="24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⇒       </a:t>
              </a:r>
              <a:r>
                <a:rPr lang="ko-KR" altLang="en-US" sz="24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개선</a:t>
              </a:r>
            </a:p>
          </p:txBody>
        </p: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C350422B-6AC6-43A7-AAA6-A9A9F1EAD07B}"/>
                </a:ext>
              </a:extLst>
            </p:cNvPr>
            <p:cNvCxnSpPr/>
            <p:nvPr/>
          </p:nvCxnSpPr>
          <p:spPr bwMode="auto">
            <a:xfrm>
              <a:off x="7716000" y="1568760"/>
              <a:ext cx="3915000" cy="0"/>
            </a:xfrm>
            <a:prstGeom prst="lin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2C443E2F-9675-433A-8640-806A86B25ECA}"/>
              </a:ext>
            </a:extLst>
          </p:cNvPr>
          <p:cNvSpPr/>
          <p:nvPr/>
        </p:nvSpPr>
        <p:spPr>
          <a:xfrm>
            <a:off x="594512" y="1840906"/>
            <a:ext cx="2714924" cy="1453094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8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도형 색상 </a:t>
            </a:r>
            <a:r>
              <a:rPr kumimoji="0" lang="en-US" altLang="ko-KR" sz="18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: </a:t>
            </a:r>
            <a:r>
              <a:rPr kumimoji="0" lang="ko-KR" altLang="en-US" sz="18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회색</a:t>
            </a:r>
            <a:endParaRPr kumimoji="0" lang="en-US" altLang="ko-KR" sz="1800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8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선 색 </a:t>
            </a:r>
            <a:r>
              <a:rPr kumimoji="0" lang="en-US" altLang="ko-KR" sz="18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: </a:t>
            </a:r>
            <a:r>
              <a:rPr kumimoji="0" lang="ko-KR" altLang="en-US" sz="18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회색</a:t>
            </a:r>
            <a:endParaRPr kumimoji="0" lang="en-US" altLang="ko-KR" sz="1800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8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선 두께 </a:t>
            </a:r>
            <a:r>
              <a:rPr kumimoji="0" lang="en-US" altLang="ko-KR" sz="1800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: 2pt</a:t>
            </a:r>
            <a:endParaRPr kumimoji="0" lang="ko-KR" altLang="en-US" sz="1800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0B22924D-92AC-43FD-B7A2-DEEC6493A942}"/>
              </a:ext>
            </a:extLst>
          </p:cNvPr>
          <p:cNvGrpSpPr/>
          <p:nvPr/>
        </p:nvGrpSpPr>
        <p:grpSpPr>
          <a:xfrm>
            <a:off x="282948" y="1058223"/>
            <a:ext cx="3338052" cy="510537"/>
            <a:chOff x="282948" y="1058223"/>
            <a:chExt cx="3338052" cy="51053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1B616AE-D0E4-4453-A09E-E37BD278E2EB}"/>
                </a:ext>
              </a:extLst>
            </p:cNvPr>
            <p:cNvSpPr txBox="1"/>
            <p:nvPr/>
          </p:nvSpPr>
          <p:spPr>
            <a:xfrm>
              <a:off x="282948" y="1058223"/>
              <a:ext cx="3338052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ko-KR" altLang="en-US" sz="24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추천하는 개체 기본 서식</a:t>
              </a:r>
            </a:p>
          </p:txBody>
        </p:sp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C4614EC8-7388-4620-ACAE-042452843B6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4474" y="1568760"/>
              <a:ext cx="3195000" cy="0"/>
            </a:xfrm>
            <a:prstGeom prst="lin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892895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6" r="3872" b="9371"/>
          <a:stretch/>
        </p:blipFill>
        <p:spPr>
          <a:xfrm>
            <a:off x="-14402" y="-9525"/>
            <a:ext cx="12227330" cy="68808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-14402" y="-9524"/>
            <a:ext cx="12248301" cy="6890342"/>
          </a:xfrm>
          <a:prstGeom prst="rect">
            <a:avLst/>
          </a:prstGeom>
          <a:solidFill>
            <a:schemeClr val="tx1">
              <a:alpha val="56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1888302" y="2390511"/>
            <a:ext cx="8415000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417" y="1599115"/>
            <a:ext cx="716215" cy="716212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167D3E3A-FF5B-40DC-A201-546E9B2F5234}"/>
              </a:ext>
            </a:extLst>
          </p:cNvPr>
          <p:cNvSpPr/>
          <p:nvPr/>
        </p:nvSpPr>
        <p:spPr>
          <a:xfrm>
            <a:off x="1506540" y="3018117"/>
            <a:ext cx="917892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사용법은 누구나 안다</a:t>
            </a:r>
            <a: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…</a:t>
            </a:r>
            <a:b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문제는 스피드</a:t>
            </a:r>
            <a: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  <a:endParaRPr lang="en-US" altLang="ko-KR" sz="3600" dirty="0">
              <a:solidFill>
                <a:srgbClr val="FFFF00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D364120-5760-49C1-AEC7-8995B0C01BE2}"/>
              </a:ext>
            </a:extLst>
          </p:cNvPr>
          <p:cNvSpPr/>
          <p:nvPr/>
        </p:nvSpPr>
        <p:spPr bwMode="auto">
          <a:xfrm>
            <a:off x="1888302" y="1005115"/>
            <a:ext cx="1188000" cy="1188000"/>
          </a:xfrm>
          <a:prstGeom prst="rect">
            <a:avLst/>
          </a:prstGeom>
          <a:solidFill>
            <a:schemeClr val="tx1">
              <a:alpha val="42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32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763276-6A6C-47E9-953E-384B9564AC68}"/>
              </a:ext>
            </a:extLst>
          </p:cNvPr>
          <p:cNvSpPr txBox="1"/>
          <p:nvPr/>
        </p:nvSpPr>
        <p:spPr>
          <a:xfrm>
            <a:off x="6357291" y="1953439"/>
            <a:ext cx="3105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spcBef>
                <a:spcPts val="0"/>
              </a:spcBef>
            </a:pP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보고서 작성의 기술 </a:t>
            </a:r>
            <a:r>
              <a:rPr lang="en-US" altLang="ko-KR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with </a:t>
            </a: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파워포인트</a:t>
            </a:r>
          </a:p>
        </p:txBody>
      </p:sp>
    </p:spTree>
    <p:extLst>
      <p:ext uri="{BB962C8B-B14F-4D97-AF65-F5344CB8AC3E}">
        <p14:creationId xmlns:p14="http://schemas.microsoft.com/office/powerpoint/2010/main" val="13186195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 bwMode="auto">
          <a:xfrm>
            <a:off x="291000" y="273858"/>
            <a:ext cx="11901000" cy="500142"/>
          </a:xfrm>
          <a:prstGeom prst="rect">
            <a:avLst/>
          </a:prstGeom>
          <a:solidFill>
            <a:schemeClr val="accent3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81000" y="258939"/>
            <a:ext cx="11565000" cy="535671"/>
          </a:xfrm>
        </p:spPr>
        <p:txBody>
          <a:bodyPr/>
          <a:lstStyle/>
          <a:p>
            <a:r>
              <a:rPr lang="ko-KR" altLang="en-US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선 비주얼은 </a:t>
            </a:r>
            <a:r>
              <a:rPr lang="en-US" altLang="ko-KR" sz="3200" dirty="0">
                <a:solidFill>
                  <a:schemeClr val="bg2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[</a:t>
            </a:r>
            <a:r>
              <a:rPr lang="ko-KR" altLang="en-US" sz="3200" dirty="0">
                <a:solidFill>
                  <a:schemeClr val="bg2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대시</a:t>
            </a:r>
            <a:r>
              <a:rPr lang="en-US" altLang="ko-KR" sz="3200" dirty="0">
                <a:solidFill>
                  <a:schemeClr val="bg2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]</a:t>
            </a:r>
            <a:r>
              <a:rPr lang="ko-KR" altLang="en-US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종류와 </a:t>
            </a:r>
            <a:r>
              <a:rPr lang="en-US" altLang="ko-KR" sz="3200" dirty="0">
                <a:solidFill>
                  <a:schemeClr val="bg2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[</a:t>
            </a:r>
            <a:r>
              <a:rPr lang="ko-KR" altLang="en-US" sz="3200" dirty="0">
                <a:solidFill>
                  <a:schemeClr val="bg2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화살표</a:t>
            </a:r>
            <a:r>
              <a:rPr lang="en-US" altLang="ko-KR" sz="3200" dirty="0">
                <a:solidFill>
                  <a:schemeClr val="bg2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]</a:t>
            </a:r>
            <a:r>
              <a:rPr lang="en-US" altLang="ko-KR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 </a:t>
            </a:r>
            <a:r>
              <a:rPr lang="ko-KR" altLang="en-US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모양이 결정한다</a:t>
            </a:r>
            <a:r>
              <a:rPr lang="en-US" altLang="ko-KR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!!</a:t>
            </a:r>
            <a:endParaRPr lang="ko-KR" altLang="en-US" sz="2000" dirty="0">
              <a:solidFill>
                <a:schemeClr val="bg2"/>
              </a:solidFill>
            </a:endParaRPr>
          </a:p>
        </p:txBody>
      </p:sp>
      <p:sp>
        <p:nvSpPr>
          <p:cNvPr id="26" name="직사각형 25"/>
          <p:cNvSpPr/>
          <p:nvPr/>
        </p:nvSpPr>
        <p:spPr bwMode="auto">
          <a:xfrm>
            <a:off x="0" y="269702"/>
            <a:ext cx="340519" cy="500142"/>
          </a:xfrm>
          <a:prstGeom prst="rect">
            <a:avLst/>
          </a:prstGeom>
          <a:solidFill>
            <a:srgbClr val="E44A35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6" name="Rectangle 33" descr="어두운 상향 대각선">
            <a:extLst>
              <a:ext uri="{FF2B5EF4-FFF2-40B4-BE49-F238E27FC236}">
                <a16:creationId xmlns:a16="http://schemas.microsoft.com/office/drawing/2014/main" id="{021A2342-277C-4D13-B006-09844F2E83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00" y="1335071"/>
            <a:ext cx="2479907" cy="5153929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 anchor="t" anchorCtr="0"/>
          <a:lstStyle/>
          <a:p>
            <a:pPr marL="92074" indent="-9207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5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수정하고 싶은 선을</a:t>
            </a:r>
            <a:br>
              <a:rPr lang="en-US" altLang="ko-KR" sz="1500" b="0" dirty="0">
                <a:solidFill>
                  <a:srgbClr val="990000"/>
                </a:solidFill>
                <a:latin typeface="Noto Sans CJK KR Bold"/>
                <a:ea typeface="Noto Sans CJK KR Bold"/>
              </a:rPr>
            </a:br>
            <a:r>
              <a:rPr lang="ko-KR" altLang="en-US" sz="15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클릭한 뒤</a:t>
            </a:r>
            <a:br>
              <a:rPr lang="en-US" altLang="ko-KR" sz="1500" b="0" dirty="0">
                <a:solidFill>
                  <a:srgbClr val="990000"/>
                </a:solidFill>
                <a:latin typeface="Noto Sans CJK KR Bold"/>
                <a:ea typeface="Noto Sans CJK KR Bold"/>
              </a:rPr>
            </a:br>
            <a:r>
              <a:rPr lang="ko-KR" altLang="en-US" sz="15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 → </a:t>
            </a:r>
            <a:r>
              <a:rPr lang="en-US" altLang="ko-KR" sz="15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[</a:t>
            </a:r>
            <a:r>
              <a:rPr lang="ko-KR" altLang="en-US" sz="15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그리기 도구</a:t>
            </a:r>
            <a:r>
              <a:rPr lang="en-US" altLang="ko-KR" sz="15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]</a:t>
            </a:r>
            <a:br>
              <a:rPr lang="en-US" altLang="ko-KR" sz="1500" b="0" dirty="0">
                <a:solidFill>
                  <a:srgbClr val="990000"/>
                </a:solidFill>
                <a:latin typeface="Noto Sans CJK KR Bold"/>
                <a:ea typeface="Noto Sans CJK KR Bold"/>
              </a:rPr>
            </a:br>
            <a:r>
              <a:rPr lang="ko-KR" altLang="en-US" sz="15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 → </a:t>
            </a:r>
            <a:r>
              <a:rPr lang="en-US" altLang="ko-KR" sz="15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[</a:t>
            </a:r>
            <a:r>
              <a:rPr lang="ko-KR" altLang="en-US" sz="15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서식</a:t>
            </a:r>
            <a:r>
              <a:rPr lang="en-US" altLang="ko-KR" sz="15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] </a:t>
            </a:r>
            <a:r>
              <a:rPr lang="ko-KR" altLang="en-US" sz="15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→ </a:t>
            </a:r>
            <a:r>
              <a:rPr lang="en-US" altLang="ko-KR" sz="15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[</a:t>
            </a:r>
            <a:r>
              <a:rPr lang="ko-KR" altLang="en-US" sz="15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도형 윤곽선</a:t>
            </a:r>
            <a:r>
              <a:rPr lang="en-US" altLang="ko-KR" sz="15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]</a:t>
            </a:r>
          </a:p>
        </p:txBody>
      </p:sp>
      <p:sp>
        <p:nvSpPr>
          <p:cNvPr id="7" name="Rectangle 33" descr="어두운 상향 대각선">
            <a:extLst>
              <a:ext uri="{FF2B5EF4-FFF2-40B4-BE49-F238E27FC236}">
                <a16:creationId xmlns:a16="http://schemas.microsoft.com/office/drawing/2014/main" id="{93A42FA6-108F-4670-9C5B-CD33B0C887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00" y="908709"/>
            <a:ext cx="2479907" cy="346027"/>
          </a:xfrm>
          <a:prstGeom prst="rect">
            <a:avLst/>
          </a:prstGeom>
          <a:solidFill>
            <a:schemeClr val="tx1"/>
          </a:solidFill>
          <a:ln w="9525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 anchor="ctr"/>
          <a:lstStyle/>
          <a:p>
            <a:pPr marL="125413" indent="-125413" algn="ctr" fontAlgn="ctr">
              <a:spcBef>
                <a:spcPct val="20000"/>
              </a:spcBef>
              <a:defRPr/>
            </a:pPr>
            <a:r>
              <a:rPr lang="en-US" altLang="ko-KR" sz="1300" b="0" dirty="0">
                <a:solidFill>
                  <a:srgbClr val="FFFFFF"/>
                </a:solidFill>
                <a:latin typeface="Noto Sans CJK KR Bold"/>
                <a:ea typeface="Noto Sans CJK KR Bold"/>
              </a:rPr>
              <a:t>[</a:t>
            </a:r>
            <a:r>
              <a:rPr lang="ko-KR" altLang="en-US" sz="1300" b="0" dirty="0">
                <a:solidFill>
                  <a:srgbClr val="FFFFFF"/>
                </a:solidFill>
                <a:latin typeface="Noto Sans CJK KR Bold"/>
                <a:ea typeface="Noto Sans CJK KR Bold"/>
              </a:rPr>
              <a:t>메뉴 옵션</a:t>
            </a:r>
            <a:r>
              <a:rPr lang="en-US" altLang="ko-KR" sz="1300" b="0" dirty="0">
                <a:solidFill>
                  <a:srgbClr val="FFFFFF"/>
                </a:solidFill>
                <a:latin typeface="Noto Sans CJK KR Bold"/>
                <a:ea typeface="Noto Sans CJK KR Bold"/>
              </a:rPr>
              <a:t>]</a:t>
            </a:r>
            <a:endParaRPr lang="ko-KR" altLang="en-US" sz="1300" b="0" dirty="0">
              <a:solidFill>
                <a:srgbClr val="FFFFFF"/>
              </a:solidFill>
              <a:latin typeface="Noto Sans CJK KR Bold"/>
              <a:ea typeface="Noto Sans CJK KR Bold"/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2A671FAA-6CA1-4668-BC64-1EAC990F3AA0}"/>
              </a:ext>
            </a:extLst>
          </p:cNvPr>
          <p:cNvCxnSpPr/>
          <p:nvPr/>
        </p:nvCxnSpPr>
        <p:spPr bwMode="auto">
          <a:xfrm>
            <a:off x="4628967" y="1315924"/>
            <a:ext cx="1728012" cy="0"/>
          </a:xfrm>
          <a:prstGeom prst="line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0F5D8F7-CDDB-4D8B-A90F-9935523E05CE}"/>
              </a:ext>
            </a:extLst>
          </p:cNvPr>
          <p:cNvSpPr txBox="1"/>
          <p:nvPr/>
        </p:nvSpPr>
        <p:spPr>
          <a:xfrm>
            <a:off x="5339086" y="1223594"/>
            <a:ext cx="282129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/>
                <a:ea typeface="Noto Sans CJK KR Bold"/>
              </a:rPr>
              <a:t>실선</a:t>
            </a: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AB28E001-12B1-4F3C-88F7-305202B90B7D}"/>
              </a:ext>
            </a:extLst>
          </p:cNvPr>
          <p:cNvCxnSpPr/>
          <p:nvPr/>
        </p:nvCxnSpPr>
        <p:spPr bwMode="auto">
          <a:xfrm>
            <a:off x="4628967" y="1651926"/>
            <a:ext cx="1728012" cy="0"/>
          </a:xfrm>
          <a:prstGeom prst="line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8BFE9DA3-0034-4296-BFEF-55C15C8E5E4E}"/>
              </a:ext>
            </a:extLst>
          </p:cNvPr>
          <p:cNvSpPr txBox="1"/>
          <p:nvPr/>
        </p:nvSpPr>
        <p:spPr>
          <a:xfrm>
            <a:off x="5339086" y="1559594"/>
            <a:ext cx="282129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/>
                <a:ea typeface="Noto Sans CJK KR Bold"/>
              </a:rPr>
              <a:t>점선</a:t>
            </a: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0E2F5CD3-643C-46EC-BF67-732C91D43D5E}"/>
              </a:ext>
            </a:extLst>
          </p:cNvPr>
          <p:cNvCxnSpPr/>
          <p:nvPr/>
        </p:nvCxnSpPr>
        <p:spPr bwMode="auto">
          <a:xfrm>
            <a:off x="4628967" y="1987928"/>
            <a:ext cx="1728012" cy="0"/>
          </a:xfrm>
          <a:prstGeom prst="line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1FAF9AB6-60B9-4730-BA1C-7B7747096FE9}"/>
              </a:ext>
            </a:extLst>
          </p:cNvPr>
          <p:cNvSpPr txBox="1"/>
          <p:nvPr/>
        </p:nvSpPr>
        <p:spPr>
          <a:xfrm>
            <a:off x="5234893" y="1895597"/>
            <a:ext cx="458459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/>
                <a:ea typeface="Noto Sans CJK KR Bold"/>
              </a:rPr>
              <a:t>긴 점선</a:t>
            </a:r>
          </a:p>
        </p:txBody>
      </p: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E86D6693-2467-4DD7-A411-8B7446DF55EA}"/>
              </a:ext>
            </a:extLst>
          </p:cNvPr>
          <p:cNvCxnSpPr/>
          <p:nvPr/>
        </p:nvCxnSpPr>
        <p:spPr bwMode="auto">
          <a:xfrm>
            <a:off x="4628967" y="2323931"/>
            <a:ext cx="1728012" cy="0"/>
          </a:xfrm>
          <a:prstGeom prst="line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AE2AAC0-A352-46C6-9D2F-081ECCCF1F13}"/>
              </a:ext>
            </a:extLst>
          </p:cNvPr>
          <p:cNvSpPr txBox="1"/>
          <p:nvPr/>
        </p:nvSpPr>
        <p:spPr>
          <a:xfrm>
            <a:off x="5339086" y="2231599"/>
            <a:ext cx="282129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/>
                <a:ea typeface="Noto Sans CJK KR Bold"/>
              </a:rPr>
              <a:t>파선</a:t>
            </a: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FF6AFAFF-6E1A-4140-A1E8-08F216EBF975}"/>
              </a:ext>
            </a:extLst>
          </p:cNvPr>
          <p:cNvCxnSpPr/>
          <p:nvPr/>
        </p:nvCxnSpPr>
        <p:spPr bwMode="auto">
          <a:xfrm>
            <a:off x="7949641" y="1316333"/>
            <a:ext cx="1728012" cy="0"/>
          </a:xfrm>
          <a:prstGeom prst="line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2D03607-1347-48FD-938D-FEB203530DC5}"/>
              </a:ext>
            </a:extLst>
          </p:cNvPr>
          <p:cNvSpPr txBox="1"/>
          <p:nvPr/>
        </p:nvSpPr>
        <p:spPr>
          <a:xfrm>
            <a:off x="8324732" y="1224003"/>
            <a:ext cx="881652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/>
                <a:ea typeface="Noto Sans CJK KR Bold"/>
              </a:rPr>
              <a:t>삼각형 화살표</a:t>
            </a:r>
          </a:p>
        </p:txBody>
      </p: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85C26E8F-2628-4459-898F-0914CB090BD4}"/>
              </a:ext>
            </a:extLst>
          </p:cNvPr>
          <p:cNvCxnSpPr/>
          <p:nvPr/>
        </p:nvCxnSpPr>
        <p:spPr bwMode="auto">
          <a:xfrm>
            <a:off x="7949641" y="1652335"/>
            <a:ext cx="1728012" cy="0"/>
          </a:xfrm>
          <a:prstGeom prst="line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arrow" w="lg" len="lg"/>
            <a:tailEnd type="arrow" w="lg" len="lg"/>
          </a:ln>
          <a:effectLst/>
        </p:spPr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C919A5D-A349-43F6-A0F3-5EF4408226EF}"/>
              </a:ext>
            </a:extLst>
          </p:cNvPr>
          <p:cNvSpPr txBox="1"/>
          <p:nvPr/>
        </p:nvSpPr>
        <p:spPr>
          <a:xfrm>
            <a:off x="8401679" y="1560003"/>
            <a:ext cx="740587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/>
                <a:ea typeface="Noto Sans CJK KR Bold"/>
              </a:rPr>
              <a:t>선형 화살표</a:t>
            </a:r>
          </a:p>
        </p:txBody>
      </p: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747F5005-8EB6-48FA-B207-8969EA829E23}"/>
              </a:ext>
            </a:extLst>
          </p:cNvPr>
          <p:cNvCxnSpPr/>
          <p:nvPr/>
        </p:nvCxnSpPr>
        <p:spPr bwMode="auto">
          <a:xfrm>
            <a:off x="7949641" y="1988337"/>
            <a:ext cx="1728012" cy="0"/>
          </a:xfrm>
          <a:prstGeom prst="line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stealth" w="lg" len="lg"/>
            <a:tailEnd type="stealth" w="lg" len="lg"/>
          </a:ln>
          <a:effectLst/>
        </p:spPr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09EEA8CD-FBB3-4494-93B2-2D3FC5F820B4}"/>
              </a:ext>
            </a:extLst>
          </p:cNvPr>
          <p:cNvSpPr txBox="1"/>
          <p:nvPr/>
        </p:nvSpPr>
        <p:spPr>
          <a:xfrm>
            <a:off x="8247790" y="1896006"/>
            <a:ext cx="1022716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/>
                <a:ea typeface="Noto Sans CJK KR Bold"/>
              </a:rPr>
              <a:t>날카로운 화살표</a:t>
            </a:r>
          </a:p>
        </p:txBody>
      </p:sp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id="{5A96C556-EA21-4C27-ABF8-86DD3DEFE655}"/>
              </a:ext>
            </a:extLst>
          </p:cNvPr>
          <p:cNvCxnSpPr>
            <a:cxnSpLocks/>
          </p:cNvCxnSpPr>
          <p:nvPr/>
        </p:nvCxnSpPr>
        <p:spPr bwMode="auto">
          <a:xfrm>
            <a:off x="8033941" y="2324340"/>
            <a:ext cx="1554480" cy="0"/>
          </a:xfrm>
          <a:prstGeom prst="line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oval" w="lg" len="lg"/>
            <a:tailEnd type="oval" w="lg" len="lg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B7767C5-11DB-4082-90AA-62F5CFFA4F97}"/>
              </a:ext>
            </a:extLst>
          </p:cNvPr>
          <p:cNvSpPr txBox="1"/>
          <p:nvPr/>
        </p:nvSpPr>
        <p:spPr>
          <a:xfrm>
            <a:off x="8401679" y="2232008"/>
            <a:ext cx="740587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/>
                <a:ea typeface="Noto Sans CJK KR Bold"/>
              </a:rPr>
              <a:t>원형 화살표</a:t>
            </a: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B7D50ED-E93A-4F2D-AACE-3792FFF12E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3822" r="17179"/>
          <a:stretch/>
        </p:blipFill>
        <p:spPr>
          <a:xfrm>
            <a:off x="1514969" y="2342747"/>
            <a:ext cx="1249965" cy="1070067"/>
          </a:xfrm>
          <a:prstGeom prst="rect">
            <a:avLst/>
          </a:prstGeom>
          <a:solidFill>
            <a:schemeClr val="bg2">
              <a:lumMod val="20000"/>
              <a:lumOff val="80000"/>
              <a:alpha val="20000"/>
            </a:schemeClr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A288A1F5-59DE-46D6-8627-2A33D40BAB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333" y="3398924"/>
            <a:ext cx="972000" cy="1448604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88B4BF18-13EE-4289-B592-84891F2740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5454" y="2334684"/>
            <a:ext cx="1041752" cy="701179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CDE24B5B-7A77-4F84-875B-77DDCCE9DF8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11575"/>
          <a:stretch/>
        </p:blipFill>
        <p:spPr>
          <a:xfrm>
            <a:off x="431333" y="4942143"/>
            <a:ext cx="972000" cy="1498959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id="{C5B29D71-D117-4414-BF3C-88AF57D66EC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14982"/>
          <a:stretch/>
        </p:blipFill>
        <p:spPr>
          <a:xfrm>
            <a:off x="1503360" y="4950765"/>
            <a:ext cx="812699" cy="1497600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</p:pic>
      <p:sp>
        <p:nvSpPr>
          <p:cNvPr id="31" name="직사각형 30">
            <a:extLst>
              <a:ext uri="{FF2B5EF4-FFF2-40B4-BE49-F238E27FC236}">
                <a16:creationId xmlns:a16="http://schemas.microsoft.com/office/drawing/2014/main" id="{EFFB04DD-0C8E-4D40-A500-43B16359E13A}"/>
              </a:ext>
            </a:extLst>
          </p:cNvPr>
          <p:cNvSpPr/>
          <p:nvPr/>
        </p:nvSpPr>
        <p:spPr bwMode="auto">
          <a:xfrm>
            <a:off x="405855" y="2587001"/>
            <a:ext cx="1033653" cy="195507"/>
          </a:xfrm>
          <a:prstGeom prst="rect">
            <a:avLst/>
          </a:prstGeom>
          <a:solidFill>
            <a:schemeClr val="bg2">
              <a:lumMod val="20000"/>
              <a:lumOff val="80000"/>
              <a:alpha val="20000"/>
            </a:schemeClr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1" latinLnBrk="1" hangingPunct="1">
              <a:spcBef>
                <a:spcPts val="0"/>
              </a:spcBef>
              <a:defRPr/>
            </a:pPr>
            <a:endParaRPr lang="ko-KR" altLang="en-US" dirty="0">
              <a:solidFill>
                <a:srgbClr val="FFFF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70777068-A0A2-4913-9933-11F8D21ED34D}"/>
              </a:ext>
            </a:extLst>
          </p:cNvPr>
          <p:cNvSpPr/>
          <p:nvPr/>
        </p:nvSpPr>
        <p:spPr bwMode="auto">
          <a:xfrm>
            <a:off x="2204728" y="2778783"/>
            <a:ext cx="187051" cy="187051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ko-KR" sz="10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1</a:t>
            </a:r>
            <a:endParaRPr lang="ko-KR" altLang="en-US" sz="10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33" name="타원 32">
            <a:extLst>
              <a:ext uri="{FF2B5EF4-FFF2-40B4-BE49-F238E27FC236}">
                <a16:creationId xmlns:a16="http://schemas.microsoft.com/office/drawing/2014/main" id="{683E8A6A-3EFA-44B0-8F72-B9ADC88C57A2}"/>
              </a:ext>
            </a:extLst>
          </p:cNvPr>
          <p:cNvSpPr/>
          <p:nvPr/>
        </p:nvSpPr>
        <p:spPr bwMode="auto">
          <a:xfrm>
            <a:off x="2204728" y="2992473"/>
            <a:ext cx="187051" cy="187051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ko-KR" sz="10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2</a:t>
            </a:r>
            <a:endParaRPr lang="ko-KR" altLang="en-US" sz="10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34" name="타원 33">
            <a:extLst>
              <a:ext uri="{FF2B5EF4-FFF2-40B4-BE49-F238E27FC236}">
                <a16:creationId xmlns:a16="http://schemas.microsoft.com/office/drawing/2014/main" id="{6EF98320-9F8C-4FAD-8EE9-F3FA623F602B}"/>
              </a:ext>
            </a:extLst>
          </p:cNvPr>
          <p:cNvSpPr/>
          <p:nvPr/>
        </p:nvSpPr>
        <p:spPr bwMode="auto">
          <a:xfrm>
            <a:off x="2292796" y="3194622"/>
            <a:ext cx="187051" cy="187051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ko-KR" sz="10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3</a:t>
            </a:r>
            <a:endParaRPr lang="ko-KR" altLang="en-US" sz="10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8D46EBE6-5CAD-4343-A29E-E770041DB81D}"/>
              </a:ext>
            </a:extLst>
          </p:cNvPr>
          <p:cNvSpPr/>
          <p:nvPr/>
        </p:nvSpPr>
        <p:spPr bwMode="auto">
          <a:xfrm>
            <a:off x="823810" y="3312709"/>
            <a:ext cx="187051" cy="187051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ko-KR" sz="10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1</a:t>
            </a:r>
            <a:endParaRPr lang="ko-KR" altLang="en-US" sz="10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36" name="타원 35">
            <a:extLst>
              <a:ext uri="{FF2B5EF4-FFF2-40B4-BE49-F238E27FC236}">
                <a16:creationId xmlns:a16="http://schemas.microsoft.com/office/drawing/2014/main" id="{CBE1BE6C-ACE6-4D9B-8CE0-90C044412F3D}"/>
              </a:ext>
            </a:extLst>
          </p:cNvPr>
          <p:cNvSpPr/>
          <p:nvPr/>
        </p:nvSpPr>
        <p:spPr bwMode="auto">
          <a:xfrm>
            <a:off x="823810" y="4885617"/>
            <a:ext cx="187051" cy="187051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ko-KR" sz="10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2</a:t>
            </a:r>
            <a:endParaRPr lang="ko-KR" altLang="en-US" sz="10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37" name="타원 36">
            <a:extLst>
              <a:ext uri="{FF2B5EF4-FFF2-40B4-BE49-F238E27FC236}">
                <a16:creationId xmlns:a16="http://schemas.microsoft.com/office/drawing/2014/main" id="{0DA729AE-46CC-45B3-8A24-DE74C0EEDCC2}"/>
              </a:ext>
            </a:extLst>
          </p:cNvPr>
          <p:cNvSpPr/>
          <p:nvPr/>
        </p:nvSpPr>
        <p:spPr bwMode="auto">
          <a:xfrm>
            <a:off x="1816183" y="4885617"/>
            <a:ext cx="187051" cy="187051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ko-KR" sz="10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3</a:t>
            </a:r>
            <a:endParaRPr lang="ko-KR" altLang="en-US" sz="10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BCB7830-ACE2-4E10-9D5D-59E404E00867}"/>
              </a:ext>
            </a:extLst>
          </p:cNvPr>
          <p:cNvSpPr txBox="1"/>
          <p:nvPr/>
        </p:nvSpPr>
        <p:spPr>
          <a:xfrm>
            <a:off x="5839188" y="3311738"/>
            <a:ext cx="4949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z="1800" b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점선은 </a:t>
            </a:r>
            <a:r>
              <a:rPr lang="en-US" altLang="ko-KR" sz="1800" b="0" dirty="0">
                <a:solidFill>
                  <a:schemeClr val="bg2"/>
                </a:solidFill>
                <a:latin typeface="Noto Sans CJK KR Bold"/>
                <a:ea typeface="Noto Sans CJK KR Bold"/>
              </a:rPr>
              <a:t>‘</a:t>
            </a:r>
            <a:r>
              <a:rPr lang="ko-KR" altLang="en-US" sz="1800" b="0" dirty="0">
                <a:solidFill>
                  <a:schemeClr val="bg2"/>
                </a:solidFill>
                <a:latin typeface="Noto Sans CJK KR Bold"/>
                <a:ea typeface="Noto Sans CJK KR Bold"/>
              </a:rPr>
              <a:t>임시</a:t>
            </a:r>
            <a:r>
              <a:rPr lang="en-US" altLang="ko-KR" sz="1800" b="0" dirty="0">
                <a:solidFill>
                  <a:schemeClr val="bg2"/>
                </a:solidFill>
                <a:latin typeface="Noto Sans CJK KR Bold"/>
                <a:ea typeface="Noto Sans CJK KR Bold"/>
              </a:rPr>
              <a:t>, </a:t>
            </a:r>
            <a:r>
              <a:rPr lang="ko-KR" altLang="en-US" sz="1800" b="0" dirty="0">
                <a:solidFill>
                  <a:schemeClr val="bg2"/>
                </a:solidFill>
                <a:latin typeface="Noto Sans CJK KR Bold"/>
                <a:ea typeface="Noto Sans CJK KR Bold"/>
              </a:rPr>
              <a:t>예정</a:t>
            </a:r>
            <a:r>
              <a:rPr lang="en-US" altLang="ko-KR" sz="1800" b="0" dirty="0">
                <a:solidFill>
                  <a:schemeClr val="bg2"/>
                </a:solidFill>
                <a:latin typeface="Noto Sans CJK KR Bold"/>
                <a:ea typeface="Noto Sans CJK KR Bold"/>
              </a:rPr>
              <a:t>, </a:t>
            </a:r>
            <a:r>
              <a:rPr lang="ko-KR" altLang="en-US" sz="1800" b="0" dirty="0">
                <a:solidFill>
                  <a:schemeClr val="bg2"/>
                </a:solidFill>
                <a:latin typeface="Noto Sans CJK KR Bold"/>
                <a:ea typeface="Noto Sans CJK KR Bold"/>
              </a:rPr>
              <a:t>가정</a:t>
            </a:r>
            <a:r>
              <a:rPr lang="en-US" altLang="ko-KR" sz="1800" b="0" dirty="0">
                <a:solidFill>
                  <a:schemeClr val="bg2"/>
                </a:solidFill>
                <a:latin typeface="Noto Sans CJK KR Bold"/>
                <a:ea typeface="Noto Sans CJK KR Bold"/>
              </a:rPr>
              <a:t>’</a:t>
            </a:r>
            <a:r>
              <a:rPr lang="ko-KR" altLang="en-US" sz="1800" b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의 느낌</a:t>
            </a:r>
            <a:r>
              <a:rPr lang="en-US" altLang="ko-KR" sz="1800" b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2F98E1A-6B1A-4ED0-9ACF-37FCC9742BCE}"/>
              </a:ext>
            </a:extLst>
          </p:cNvPr>
          <p:cNvSpPr txBox="1"/>
          <p:nvPr/>
        </p:nvSpPr>
        <p:spPr>
          <a:xfrm>
            <a:off x="5839188" y="5394452"/>
            <a:ext cx="4949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z="1800" b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실선으로 연결한 것 보다 </a:t>
            </a:r>
            <a:r>
              <a:rPr lang="en-US" altLang="ko-KR" sz="1800" b="0" dirty="0">
                <a:solidFill>
                  <a:schemeClr val="bg2"/>
                </a:solidFill>
                <a:latin typeface="Noto Sans CJK KR Bold"/>
                <a:ea typeface="Noto Sans CJK KR Bold"/>
              </a:rPr>
              <a:t>[</a:t>
            </a:r>
            <a:r>
              <a:rPr lang="ko-KR" altLang="en-US" sz="1800" b="0" dirty="0">
                <a:solidFill>
                  <a:schemeClr val="bg2"/>
                </a:solidFill>
                <a:latin typeface="Noto Sans CJK KR Bold"/>
                <a:ea typeface="Noto Sans CJK KR Bold"/>
              </a:rPr>
              <a:t>원형 화살표</a:t>
            </a:r>
            <a:r>
              <a:rPr lang="en-US" altLang="ko-KR" sz="1800" b="0" dirty="0">
                <a:solidFill>
                  <a:schemeClr val="bg2"/>
                </a:solidFill>
                <a:latin typeface="Noto Sans CJK KR Bold"/>
                <a:ea typeface="Noto Sans CJK KR Bold"/>
              </a:rPr>
              <a:t>]</a:t>
            </a:r>
            <a:r>
              <a:rPr lang="ko-KR" altLang="en-US" sz="1800" b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는 더욱</a:t>
            </a:r>
            <a:r>
              <a:rPr lang="en-US" altLang="ko-KR" sz="1800" b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 </a:t>
            </a:r>
            <a:r>
              <a:rPr lang="ko-KR" altLang="en-US" sz="1800" b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 강한 연결 느낌</a:t>
            </a:r>
            <a:r>
              <a:rPr lang="en-US" altLang="ko-KR" sz="1800" b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.</a:t>
            </a:r>
          </a:p>
        </p:txBody>
      </p:sp>
      <p:sp>
        <p:nvSpPr>
          <p:cNvPr id="40" name="Rectangle 33" descr="어두운 상향 대각선">
            <a:extLst>
              <a:ext uri="{FF2B5EF4-FFF2-40B4-BE49-F238E27FC236}">
                <a16:creationId xmlns:a16="http://schemas.microsoft.com/office/drawing/2014/main" id="{FFE491CC-3BEC-47D8-BD20-F2949A2C81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3058" y="3300971"/>
            <a:ext cx="646035" cy="40461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solidFill>
              <a:srgbClr val="919191"/>
            </a:solidFill>
            <a:prstDash val="sysDot"/>
            <a:miter lim="800000"/>
            <a:headEnd/>
            <a:tailEnd/>
          </a:ln>
        </p:spPr>
        <p:txBody>
          <a:bodyPr lIns="90000" tIns="44451" rIns="90488" bIns="44451" anchor="ctr"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500" b="0" kern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B</a:t>
            </a:r>
            <a:endParaRPr kumimoji="0" lang="ko-KR" altLang="en-US" sz="1500" b="0" kern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</p:txBody>
      </p:sp>
      <p:sp>
        <p:nvSpPr>
          <p:cNvPr id="41" name="Rectangle 33" descr="어두운 상향 대각선">
            <a:extLst>
              <a:ext uri="{FF2B5EF4-FFF2-40B4-BE49-F238E27FC236}">
                <a16:creationId xmlns:a16="http://schemas.microsoft.com/office/drawing/2014/main" id="{D68CD0B8-6914-495F-8BF5-4E7A001F60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663" y="3300971"/>
            <a:ext cx="646035" cy="40461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solidFill>
              <a:srgbClr val="919191"/>
            </a:solidFill>
            <a:prstDash val="sysDot"/>
            <a:miter lim="800000"/>
            <a:headEnd/>
            <a:tailEnd/>
          </a:ln>
        </p:spPr>
        <p:txBody>
          <a:bodyPr lIns="90000" tIns="44451" rIns="90488" bIns="44451" anchor="ctr"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500" b="0" kern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A</a:t>
            </a:r>
            <a:endParaRPr kumimoji="0" lang="ko-KR" altLang="en-US" sz="1500" b="0" kern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</p:txBody>
      </p:sp>
      <p:cxnSp>
        <p:nvCxnSpPr>
          <p:cNvPr id="42" name="직선 연결선 41">
            <a:extLst>
              <a:ext uri="{FF2B5EF4-FFF2-40B4-BE49-F238E27FC236}">
                <a16:creationId xmlns:a16="http://schemas.microsoft.com/office/drawing/2014/main" id="{483811AA-B9D2-4B82-9008-9D1C1C79CD23}"/>
              </a:ext>
            </a:extLst>
          </p:cNvPr>
          <p:cNvCxnSpPr>
            <a:stCxn id="41" idx="3"/>
            <a:endCxn id="40" idx="1"/>
          </p:cNvCxnSpPr>
          <p:nvPr/>
        </p:nvCxnSpPr>
        <p:spPr bwMode="auto">
          <a:xfrm>
            <a:off x="4675695" y="3503276"/>
            <a:ext cx="507360" cy="0"/>
          </a:xfrm>
          <a:prstGeom prst="line">
            <a:avLst/>
          </a:prstGeom>
          <a:solidFill>
            <a:schemeClr val="bg1"/>
          </a:solidFill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3" name="Rectangle 33" descr="어두운 상향 대각선">
            <a:extLst>
              <a:ext uri="{FF2B5EF4-FFF2-40B4-BE49-F238E27FC236}">
                <a16:creationId xmlns:a16="http://schemas.microsoft.com/office/drawing/2014/main" id="{F236ED03-4F87-4D5C-B334-834AD2F62A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3058" y="2817837"/>
            <a:ext cx="646035" cy="40461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 anchor="ctr"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500" b="0" kern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B</a:t>
            </a:r>
            <a:endParaRPr kumimoji="0" lang="ko-KR" altLang="en-US" sz="1500" b="0" kern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</p:txBody>
      </p:sp>
      <p:sp>
        <p:nvSpPr>
          <p:cNvPr id="44" name="Rectangle 33" descr="어두운 상향 대각선">
            <a:extLst>
              <a:ext uri="{FF2B5EF4-FFF2-40B4-BE49-F238E27FC236}">
                <a16:creationId xmlns:a16="http://schemas.microsoft.com/office/drawing/2014/main" id="{99B08954-C342-4BC3-BD48-9A34A1A953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663" y="2817837"/>
            <a:ext cx="646035" cy="40461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 anchor="ctr"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500" b="0" kern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A</a:t>
            </a:r>
            <a:endParaRPr kumimoji="0" lang="ko-KR" altLang="en-US" sz="1500" b="0" kern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</p:txBody>
      </p:sp>
      <p:cxnSp>
        <p:nvCxnSpPr>
          <p:cNvPr id="45" name="직선 연결선 44">
            <a:extLst>
              <a:ext uri="{FF2B5EF4-FFF2-40B4-BE49-F238E27FC236}">
                <a16:creationId xmlns:a16="http://schemas.microsoft.com/office/drawing/2014/main" id="{605A23BA-4FC2-46C3-8CCF-9E81EB0E68F6}"/>
              </a:ext>
            </a:extLst>
          </p:cNvPr>
          <p:cNvCxnSpPr>
            <a:stCxn id="44" idx="3"/>
            <a:endCxn id="43" idx="1"/>
          </p:cNvCxnSpPr>
          <p:nvPr/>
        </p:nvCxnSpPr>
        <p:spPr bwMode="auto">
          <a:xfrm>
            <a:off x="4675695" y="3020143"/>
            <a:ext cx="507360" cy="0"/>
          </a:xfrm>
          <a:prstGeom prst="line">
            <a:avLst/>
          </a:prstGeom>
          <a:solidFill>
            <a:schemeClr val="bg1"/>
          </a:solidFill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6" name="Rectangle 33" descr="어두운 상향 대각선">
            <a:extLst>
              <a:ext uri="{FF2B5EF4-FFF2-40B4-BE49-F238E27FC236}">
                <a16:creationId xmlns:a16="http://schemas.microsoft.com/office/drawing/2014/main" id="{503D1305-1F01-4E68-90C4-B2C7F37172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3058" y="5236581"/>
            <a:ext cx="646035" cy="40461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 anchor="ctr"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500" b="0" kern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B</a:t>
            </a:r>
            <a:endParaRPr kumimoji="0" lang="ko-KR" altLang="en-US" sz="1500" b="0" kern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</p:txBody>
      </p:sp>
      <p:sp>
        <p:nvSpPr>
          <p:cNvPr id="47" name="Rectangle 33" descr="어두운 상향 대각선">
            <a:extLst>
              <a:ext uri="{FF2B5EF4-FFF2-40B4-BE49-F238E27FC236}">
                <a16:creationId xmlns:a16="http://schemas.microsoft.com/office/drawing/2014/main" id="{742BAFFE-FF8C-44BB-8556-A8DCD632DA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663" y="5236581"/>
            <a:ext cx="646035" cy="40461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 anchor="ctr"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500" b="0" kern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A</a:t>
            </a:r>
            <a:endParaRPr kumimoji="0" lang="ko-KR" altLang="en-US" sz="1500" b="0" kern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</p:txBody>
      </p:sp>
      <p:cxnSp>
        <p:nvCxnSpPr>
          <p:cNvPr id="48" name="직선 연결선 47">
            <a:extLst>
              <a:ext uri="{FF2B5EF4-FFF2-40B4-BE49-F238E27FC236}">
                <a16:creationId xmlns:a16="http://schemas.microsoft.com/office/drawing/2014/main" id="{13184BA1-1A48-4DF5-9A45-0964DBAC361D}"/>
              </a:ext>
            </a:extLst>
          </p:cNvPr>
          <p:cNvCxnSpPr>
            <a:stCxn id="47" idx="3"/>
            <a:endCxn id="46" idx="1"/>
          </p:cNvCxnSpPr>
          <p:nvPr/>
        </p:nvCxnSpPr>
        <p:spPr bwMode="auto">
          <a:xfrm>
            <a:off x="4675695" y="5438885"/>
            <a:ext cx="507360" cy="0"/>
          </a:xfrm>
          <a:prstGeom prst="line">
            <a:avLst/>
          </a:prstGeom>
          <a:solidFill>
            <a:schemeClr val="bg1"/>
          </a:solidFill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9" name="Rectangle 33" descr="어두운 상향 대각선">
            <a:extLst>
              <a:ext uri="{FF2B5EF4-FFF2-40B4-BE49-F238E27FC236}">
                <a16:creationId xmlns:a16="http://schemas.microsoft.com/office/drawing/2014/main" id="{6FB9D72C-F13B-4DB7-9D12-6DA12A929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3058" y="5724385"/>
            <a:ext cx="646035" cy="40461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 anchor="ctr"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500" b="0" kern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B</a:t>
            </a:r>
            <a:endParaRPr kumimoji="0" lang="ko-KR" altLang="en-US" sz="1500" b="0" kern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</p:txBody>
      </p:sp>
      <p:sp>
        <p:nvSpPr>
          <p:cNvPr id="50" name="Rectangle 33" descr="어두운 상향 대각선">
            <a:extLst>
              <a:ext uri="{FF2B5EF4-FFF2-40B4-BE49-F238E27FC236}">
                <a16:creationId xmlns:a16="http://schemas.microsoft.com/office/drawing/2014/main" id="{DB9C990B-AC9F-404C-AC97-95FE382056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663" y="5724385"/>
            <a:ext cx="646035" cy="40461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 anchor="ctr"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500" b="0" kern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A</a:t>
            </a:r>
            <a:endParaRPr kumimoji="0" lang="ko-KR" altLang="en-US" sz="1500" b="0" kern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</p:txBody>
      </p:sp>
      <p:cxnSp>
        <p:nvCxnSpPr>
          <p:cNvPr id="51" name="직선 연결선 50">
            <a:extLst>
              <a:ext uri="{FF2B5EF4-FFF2-40B4-BE49-F238E27FC236}">
                <a16:creationId xmlns:a16="http://schemas.microsoft.com/office/drawing/2014/main" id="{8BE00A53-6EF2-47E3-A04C-BB5296D76075}"/>
              </a:ext>
            </a:extLst>
          </p:cNvPr>
          <p:cNvCxnSpPr>
            <a:stCxn id="50" idx="3"/>
            <a:endCxn id="49" idx="1"/>
          </p:cNvCxnSpPr>
          <p:nvPr/>
        </p:nvCxnSpPr>
        <p:spPr bwMode="auto">
          <a:xfrm>
            <a:off x="4675695" y="5926690"/>
            <a:ext cx="507360" cy="0"/>
          </a:xfrm>
          <a:prstGeom prst="line">
            <a:avLst/>
          </a:prstGeom>
          <a:solidFill>
            <a:schemeClr val="bg1"/>
          </a:solidFill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2" name="Rectangle 33" descr="어두운 상향 대각선">
            <a:extLst>
              <a:ext uri="{FF2B5EF4-FFF2-40B4-BE49-F238E27FC236}">
                <a16:creationId xmlns:a16="http://schemas.microsoft.com/office/drawing/2014/main" id="{5E31EFE1-8A0E-4834-B46C-8B73614C18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3058" y="4030064"/>
            <a:ext cx="646035" cy="40461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solidFill>
              <a:srgbClr val="919191"/>
            </a:solidFill>
            <a:miter lim="800000"/>
            <a:headEnd type="none" w="med" len="med"/>
            <a:tailEnd type="arrow" w="med" len="med"/>
          </a:ln>
        </p:spPr>
        <p:txBody>
          <a:bodyPr lIns="90000" tIns="44451" rIns="90488" bIns="44451" anchor="ctr"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500" b="0" kern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B</a:t>
            </a:r>
            <a:endParaRPr kumimoji="0" lang="ko-KR" altLang="en-US" sz="1500" b="0" kern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</p:txBody>
      </p:sp>
      <p:sp>
        <p:nvSpPr>
          <p:cNvPr id="53" name="Rectangle 33" descr="어두운 상향 대각선">
            <a:extLst>
              <a:ext uri="{FF2B5EF4-FFF2-40B4-BE49-F238E27FC236}">
                <a16:creationId xmlns:a16="http://schemas.microsoft.com/office/drawing/2014/main" id="{54053076-CC9E-4506-A8F2-337D2C703E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663" y="4030064"/>
            <a:ext cx="646035" cy="40461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solidFill>
              <a:srgbClr val="919191"/>
            </a:solidFill>
            <a:miter lim="800000"/>
            <a:headEnd type="none" w="med" len="med"/>
            <a:tailEnd type="arrow" w="med" len="med"/>
          </a:ln>
        </p:spPr>
        <p:txBody>
          <a:bodyPr lIns="90000" tIns="44451" rIns="90488" bIns="44451" anchor="ctr"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500" b="0" kern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A</a:t>
            </a:r>
            <a:endParaRPr kumimoji="0" lang="ko-KR" altLang="en-US" sz="1500" b="0" kern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</p:txBody>
      </p:sp>
      <p:cxnSp>
        <p:nvCxnSpPr>
          <p:cNvPr id="54" name="직선 연결선 53">
            <a:extLst>
              <a:ext uri="{FF2B5EF4-FFF2-40B4-BE49-F238E27FC236}">
                <a16:creationId xmlns:a16="http://schemas.microsoft.com/office/drawing/2014/main" id="{BB322A59-DD45-4FE6-A080-F3DA2DC56808}"/>
              </a:ext>
            </a:extLst>
          </p:cNvPr>
          <p:cNvCxnSpPr>
            <a:stCxn id="53" idx="3"/>
            <a:endCxn id="52" idx="1"/>
          </p:cNvCxnSpPr>
          <p:nvPr/>
        </p:nvCxnSpPr>
        <p:spPr bwMode="auto">
          <a:xfrm>
            <a:off x="4675695" y="4232370"/>
            <a:ext cx="507360" cy="0"/>
          </a:xfrm>
          <a:prstGeom prst="line">
            <a:avLst/>
          </a:prstGeom>
          <a:solidFill>
            <a:schemeClr val="bg1"/>
          </a:solidFill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55" name="Rectangle 33" descr="어두운 상향 대각선">
            <a:extLst>
              <a:ext uri="{FF2B5EF4-FFF2-40B4-BE49-F238E27FC236}">
                <a16:creationId xmlns:a16="http://schemas.microsoft.com/office/drawing/2014/main" id="{10632CFF-FDC9-4E88-83A2-146462A47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3058" y="4541693"/>
            <a:ext cx="646035" cy="40461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solidFill>
              <a:srgbClr val="919191"/>
            </a:solidFill>
            <a:miter lim="800000"/>
            <a:headEnd type="none" w="med" len="med"/>
            <a:tailEnd type="arrow" w="med" len="med"/>
          </a:ln>
        </p:spPr>
        <p:txBody>
          <a:bodyPr lIns="90000" tIns="44451" rIns="90488" bIns="44451" anchor="ctr"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500" b="0" kern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B</a:t>
            </a:r>
            <a:endParaRPr kumimoji="0" lang="ko-KR" altLang="en-US" sz="1500" b="0" kern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</p:txBody>
      </p:sp>
      <p:sp>
        <p:nvSpPr>
          <p:cNvPr id="56" name="Rectangle 33" descr="어두운 상향 대각선">
            <a:extLst>
              <a:ext uri="{FF2B5EF4-FFF2-40B4-BE49-F238E27FC236}">
                <a16:creationId xmlns:a16="http://schemas.microsoft.com/office/drawing/2014/main" id="{15A98639-ED2A-459A-8C02-3C2E645041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663" y="4541693"/>
            <a:ext cx="646035" cy="40461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algn="ctr">
            <a:solidFill>
              <a:srgbClr val="919191"/>
            </a:solidFill>
            <a:miter lim="800000"/>
            <a:headEnd type="none" w="med" len="med"/>
            <a:tailEnd type="arrow" w="med" len="med"/>
          </a:ln>
        </p:spPr>
        <p:txBody>
          <a:bodyPr lIns="90000" tIns="44451" rIns="90488" bIns="44451" anchor="ctr"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500" b="0" kern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A</a:t>
            </a:r>
            <a:endParaRPr kumimoji="0" lang="ko-KR" altLang="en-US" sz="1500" b="0" kern="0" dirty="0">
              <a:solidFill>
                <a:srgbClr val="000000"/>
              </a:solidFill>
              <a:latin typeface="Noto Sans CJK KR Bold"/>
              <a:ea typeface="Noto Sans CJK KR Bold"/>
            </a:endParaRPr>
          </a:p>
        </p:txBody>
      </p:sp>
      <p:cxnSp>
        <p:nvCxnSpPr>
          <p:cNvPr id="57" name="직선 연결선 56">
            <a:extLst>
              <a:ext uri="{FF2B5EF4-FFF2-40B4-BE49-F238E27FC236}">
                <a16:creationId xmlns:a16="http://schemas.microsoft.com/office/drawing/2014/main" id="{BBF7BAED-EA23-4FB6-930E-61BB211097EE}"/>
              </a:ext>
            </a:extLst>
          </p:cNvPr>
          <p:cNvCxnSpPr>
            <a:stCxn id="56" idx="3"/>
            <a:endCxn id="55" idx="1"/>
          </p:cNvCxnSpPr>
          <p:nvPr/>
        </p:nvCxnSpPr>
        <p:spPr bwMode="auto">
          <a:xfrm>
            <a:off x="4675695" y="4744000"/>
            <a:ext cx="507360" cy="0"/>
          </a:xfrm>
          <a:prstGeom prst="line">
            <a:avLst/>
          </a:prstGeom>
          <a:solidFill>
            <a:schemeClr val="bg1"/>
          </a:solidFill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4FF4AAEA-30D0-4C99-94E7-623F3F54A6C8}"/>
              </a:ext>
            </a:extLst>
          </p:cNvPr>
          <p:cNvSpPr txBox="1"/>
          <p:nvPr/>
        </p:nvSpPr>
        <p:spPr>
          <a:xfrm>
            <a:off x="5839188" y="4045434"/>
            <a:ext cx="5004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ko-KR" altLang="en-US" sz="1800" b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흐름을 표현하는 화살표를 사용함에 있어서</a:t>
            </a:r>
            <a:br>
              <a:rPr lang="en-US" altLang="ko-KR" sz="1800" b="0" dirty="0">
                <a:solidFill>
                  <a:srgbClr val="000000"/>
                </a:solidFill>
                <a:latin typeface="Noto Sans CJK KR Bold"/>
                <a:ea typeface="Noto Sans CJK KR Bold"/>
              </a:rPr>
            </a:br>
            <a:r>
              <a:rPr lang="en-US" altLang="ko-KR" sz="1800" b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[</a:t>
            </a:r>
            <a:r>
              <a:rPr lang="ko-KR" altLang="en-US" sz="1800" b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삼각형 화살표</a:t>
            </a:r>
            <a:r>
              <a:rPr lang="en-US" altLang="ko-KR" sz="1800" b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]</a:t>
            </a:r>
            <a:r>
              <a:rPr lang="ko-KR" altLang="en-US" sz="1800" b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보다</a:t>
            </a:r>
            <a:br>
              <a:rPr lang="en-US" altLang="ko-KR" sz="1800" b="0" dirty="0">
                <a:solidFill>
                  <a:srgbClr val="000000"/>
                </a:solidFill>
                <a:latin typeface="Noto Sans CJK KR Bold"/>
                <a:ea typeface="Noto Sans CJK KR Bold"/>
              </a:rPr>
            </a:br>
            <a:r>
              <a:rPr lang="en-US" altLang="ko-KR" sz="1800" b="0" dirty="0">
                <a:solidFill>
                  <a:schemeClr val="bg2"/>
                </a:solidFill>
                <a:latin typeface="Noto Sans CJK KR Bold"/>
                <a:ea typeface="Noto Sans CJK KR Bold"/>
              </a:rPr>
              <a:t>[</a:t>
            </a:r>
            <a:r>
              <a:rPr lang="ko-KR" altLang="en-US" sz="1800" b="0" dirty="0">
                <a:solidFill>
                  <a:schemeClr val="bg2"/>
                </a:solidFill>
                <a:latin typeface="Noto Sans CJK KR Bold"/>
                <a:ea typeface="Noto Sans CJK KR Bold"/>
              </a:rPr>
              <a:t>날카로운 화살표</a:t>
            </a:r>
            <a:r>
              <a:rPr lang="en-US" altLang="ko-KR" sz="1800" b="0" dirty="0">
                <a:solidFill>
                  <a:schemeClr val="bg2"/>
                </a:solidFill>
                <a:latin typeface="Noto Sans CJK KR Bold"/>
                <a:ea typeface="Noto Sans CJK KR Bold"/>
              </a:rPr>
              <a:t>]</a:t>
            </a:r>
            <a:r>
              <a:rPr lang="ko-KR" altLang="en-US" sz="1800" b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가 좀 더 세련된 연결 느낌</a:t>
            </a:r>
            <a:r>
              <a:rPr lang="en-US" altLang="ko-KR" sz="1800" b="0" dirty="0">
                <a:solidFill>
                  <a:srgbClr val="000000"/>
                </a:solidFill>
                <a:latin typeface="Noto Sans CJK KR Bold"/>
                <a:ea typeface="Noto Sans CJK KR Bold"/>
              </a:rPr>
              <a:t>.</a:t>
            </a:r>
          </a:p>
        </p:txBody>
      </p:sp>
      <p:sp>
        <p:nvSpPr>
          <p:cNvPr id="59" name="왼쪽 대괄호 58">
            <a:extLst>
              <a:ext uri="{FF2B5EF4-FFF2-40B4-BE49-F238E27FC236}">
                <a16:creationId xmlns:a16="http://schemas.microsoft.com/office/drawing/2014/main" id="{C0FB74D3-7A13-493D-A322-2F6401CEE5B0}"/>
              </a:ext>
            </a:extLst>
          </p:cNvPr>
          <p:cNvSpPr/>
          <p:nvPr/>
        </p:nvSpPr>
        <p:spPr bwMode="auto">
          <a:xfrm>
            <a:off x="4305886" y="1237803"/>
            <a:ext cx="184398" cy="1182246"/>
          </a:xfrm>
          <a:prstGeom prst="leftBracket">
            <a:avLst>
              <a:gd name="adj" fmla="val 0"/>
            </a:avLst>
          </a:prstGeom>
          <a:noFill/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1AA00FF-C1AB-44C0-A55F-FD8A7A471614}"/>
              </a:ext>
            </a:extLst>
          </p:cNvPr>
          <p:cNvSpPr txBox="1"/>
          <p:nvPr/>
        </p:nvSpPr>
        <p:spPr>
          <a:xfrm>
            <a:off x="4026000" y="1484798"/>
            <a:ext cx="543986" cy="688256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36000" rIns="36000" bIns="36000" rtlCol="0" anchor="ctr">
            <a:spAutoFit/>
          </a:bodyPr>
          <a:lstStyle/>
          <a:p>
            <a:pPr algn="ctr">
              <a:spcBef>
                <a:spcPts val="0"/>
              </a:spcBef>
            </a:pPr>
            <a:r>
              <a:rPr lang="ko-KR" altLang="en-US" sz="20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대시</a:t>
            </a:r>
            <a:endParaRPr lang="en-US" altLang="ko-KR" sz="2000" b="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>
              <a:spcBef>
                <a:spcPts val="0"/>
              </a:spcBef>
            </a:pPr>
            <a:r>
              <a:rPr lang="ko-KR" altLang="en-US" sz="20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종류</a:t>
            </a:r>
          </a:p>
        </p:txBody>
      </p:sp>
      <p:sp>
        <p:nvSpPr>
          <p:cNvPr id="61" name="왼쪽 대괄호 60">
            <a:extLst>
              <a:ext uri="{FF2B5EF4-FFF2-40B4-BE49-F238E27FC236}">
                <a16:creationId xmlns:a16="http://schemas.microsoft.com/office/drawing/2014/main" id="{8CEC48DD-EC6D-459D-8D09-098CD4B5E72E}"/>
              </a:ext>
            </a:extLst>
          </p:cNvPr>
          <p:cNvSpPr/>
          <p:nvPr/>
        </p:nvSpPr>
        <p:spPr bwMode="auto">
          <a:xfrm>
            <a:off x="7494376" y="1237803"/>
            <a:ext cx="184398" cy="1182246"/>
          </a:xfrm>
          <a:prstGeom prst="leftBracket">
            <a:avLst>
              <a:gd name="adj" fmla="val 0"/>
            </a:avLst>
          </a:prstGeom>
          <a:noFill/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2568458-3758-4354-8422-5FC7727419CC}"/>
              </a:ext>
            </a:extLst>
          </p:cNvPr>
          <p:cNvSpPr txBox="1"/>
          <p:nvPr/>
        </p:nvSpPr>
        <p:spPr>
          <a:xfrm>
            <a:off x="7041000" y="1628871"/>
            <a:ext cx="91251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ts val="0"/>
              </a:spcBef>
            </a:pPr>
            <a:r>
              <a:rPr lang="ko-KR" altLang="en-US" sz="20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화살표</a:t>
            </a:r>
          </a:p>
        </p:txBody>
      </p:sp>
      <p:pic>
        <p:nvPicPr>
          <p:cNvPr id="63" name="그림 20">
            <a:extLst>
              <a:ext uri="{FF2B5EF4-FFF2-40B4-BE49-F238E27FC236}">
                <a16:creationId xmlns:a16="http://schemas.microsoft.com/office/drawing/2014/main" id="{09B7FD27-8577-4BBF-B6F9-5E29156D8E7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1" r="16388"/>
          <a:stretch>
            <a:fillRect/>
          </a:stretch>
        </p:blipFill>
        <p:spPr bwMode="auto">
          <a:xfrm rot="20576986">
            <a:off x="2664608" y="1287883"/>
            <a:ext cx="23177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오른쪽 중괄호 63">
            <a:extLst>
              <a:ext uri="{FF2B5EF4-FFF2-40B4-BE49-F238E27FC236}">
                <a16:creationId xmlns:a16="http://schemas.microsoft.com/office/drawing/2014/main" id="{41AF9FD5-3CE8-49A5-B774-A59B2CDD5EBB}"/>
              </a:ext>
            </a:extLst>
          </p:cNvPr>
          <p:cNvSpPr/>
          <p:nvPr/>
        </p:nvSpPr>
        <p:spPr bwMode="auto">
          <a:xfrm>
            <a:off x="9764183" y="1950566"/>
            <a:ext cx="106237" cy="434758"/>
          </a:xfrm>
          <a:prstGeom prst="rightBrace">
            <a:avLst>
              <a:gd name="adj1" fmla="val 42455"/>
              <a:gd name="adj2" fmla="val 50000"/>
            </a:avLst>
          </a:prstGeom>
          <a:solidFill>
            <a:schemeClr val="bg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1D614D7-2375-41BF-B7B1-6CCD5CE59421}"/>
              </a:ext>
            </a:extLst>
          </p:cNvPr>
          <p:cNvSpPr txBox="1"/>
          <p:nvPr/>
        </p:nvSpPr>
        <p:spPr>
          <a:xfrm>
            <a:off x="9810093" y="2014057"/>
            <a:ext cx="54076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0"/>
              </a:spcBef>
            </a:pPr>
            <a:r>
              <a:rPr lang="ko-KR" altLang="en-US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추천</a:t>
            </a:r>
          </a:p>
        </p:txBody>
      </p:sp>
    </p:spTree>
    <p:extLst>
      <p:ext uri="{BB962C8B-B14F-4D97-AF65-F5344CB8AC3E}">
        <p14:creationId xmlns:p14="http://schemas.microsoft.com/office/powerpoint/2010/main" val="21749943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dirty="0"/>
              <a:t>도형 </a:t>
            </a:r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색상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ko-KR" altLang="en-US" dirty="0"/>
              <a:t>과 </a:t>
            </a:r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선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ko-KR" altLang="en-US" dirty="0"/>
              <a:t>은 </a:t>
            </a:r>
            <a:r>
              <a:rPr lang="ko-KR" altLang="en-US" dirty="0" err="1"/>
              <a:t>비주얼에</a:t>
            </a:r>
            <a:r>
              <a:rPr lang="ko-KR" altLang="en-US" dirty="0"/>
              <a:t> 큰 영향을 미친다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sp>
        <p:nvSpPr>
          <p:cNvPr id="8" name="내용 개체 틀 1">
            <a:extLst>
              <a:ext uri="{FF2B5EF4-FFF2-40B4-BE49-F238E27FC236}">
                <a16:creationId xmlns:a16="http://schemas.microsoft.com/office/drawing/2014/main" id="{4F53370C-3FCD-4009-B043-5573DEAB0727}"/>
              </a:ext>
            </a:extLst>
          </p:cNvPr>
          <p:cNvSpPr txBox="1">
            <a:spLocks/>
          </p:cNvSpPr>
          <p:nvPr/>
        </p:nvSpPr>
        <p:spPr>
          <a:xfrm>
            <a:off x="1622750" y="957041"/>
            <a:ext cx="8971817" cy="863600"/>
          </a:xfrm>
          <a:prstGeom prst="rect">
            <a:avLst/>
          </a:prstGeom>
        </p:spPr>
        <p:txBody>
          <a:bodyPr/>
          <a:lstStyle>
            <a:lvl1pPr marL="263525" indent="-263525" algn="l" defTabSz="739775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q"/>
              <a:defRPr kumimoji="1" sz="16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609600" indent="-166688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–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909638" indent="-120650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·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252538" indent="-163513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-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1635125" indent="-203200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0923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5495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0067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4639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l" defTabSz="91281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charset="0"/>
              </a:rPr>
              <a:t>산업구조</a:t>
            </a:r>
            <a:r>
              <a:rPr kumimoji="1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charset="0"/>
              </a:rPr>
              <a:t> </a:t>
            </a:r>
            <a:r>
              <a: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charset="0"/>
              </a:rPr>
              <a:t>및 내부역량분석</a:t>
            </a:r>
            <a:r>
              <a:rPr kumimoji="1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charset="0"/>
              </a:rPr>
              <a:t>, </a:t>
            </a:r>
            <a:r>
              <a: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charset="0"/>
              </a:rPr>
              <a:t>경쟁사분석 및 벤치마킹 결과를 토대로 발전산업의 </a:t>
            </a:r>
            <a:r>
              <a:rPr kumimoji="1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charset="0"/>
              </a:rPr>
              <a:t>CSF(Critical Success Factor)</a:t>
            </a:r>
            <a:r>
              <a: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charset="0"/>
              </a:rPr>
              <a:t>를 고려하여 전략집단 분석을 위한 핵심 변수를 도출함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D50A7B-3C77-4335-9E93-ADD9F1ED7029}"/>
              </a:ext>
            </a:extLst>
          </p:cNvPr>
          <p:cNvSpPr txBox="1"/>
          <p:nvPr/>
        </p:nvSpPr>
        <p:spPr>
          <a:xfrm>
            <a:off x="1420540" y="6141457"/>
            <a:ext cx="9355139" cy="392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＊ </a:t>
            </a:r>
            <a:r>
              <a:rPr kumimoji="1" lang="en-US" altLang="ko-KR" sz="1051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ROIC  Return On Invested Capital (</a:t>
            </a:r>
            <a:r>
              <a:rPr kumimoji="1" lang="ko-KR" altLang="en-US" sz="1051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투하자본순수익률</a:t>
            </a:r>
            <a:r>
              <a:rPr kumimoji="1" lang="en-US" altLang="ko-KR" sz="1051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) </a:t>
            </a:r>
            <a:br>
              <a:rPr kumimoji="1" lang="en-US" altLang="ko-KR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</a:br>
            <a:r>
              <a:rPr kumimoji="1" lang="en-US" altLang="ko-KR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    </a:t>
            </a:r>
            <a:r>
              <a:rPr kumimoji="1" lang="en-US" altLang="ko-KR" sz="8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: </a:t>
            </a:r>
            <a:r>
              <a:rPr kumimoji="1" lang="ko-KR" altLang="en-US" sz="8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실제 영업활동에 투입한 자산으로 영업이익을 얼마나 거뒀는지 나타내는 지표</a:t>
            </a:r>
            <a:r>
              <a:rPr kumimoji="1" lang="en-US" altLang="ko-KR" sz="8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. </a:t>
            </a:r>
            <a:r>
              <a:rPr kumimoji="1" lang="ko-KR" altLang="en-US" sz="8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수익창출 역량을 측정하는 데 활용됨</a:t>
            </a:r>
            <a:r>
              <a:rPr kumimoji="1" lang="en-US" altLang="ko-KR" sz="8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. ‘</a:t>
            </a:r>
            <a:r>
              <a:rPr kumimoji="1" lang="ko-KR" altLang="en-US" sz="8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영업이익</a:t>
            </a:r>
            <a:r>
              <a:rPr kumimoji="1" lang="en-US" altLang="ko-KR" sz="8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(1-</a:t>
            </a:r>
            <a:r>
              <a:rPr kumimoji="1" lang="ko-KR" altLang="en-US" sz="8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법인세비용</a:t>
            </a:r>
            <a:r>
              <a:rPr kumimoji="1" lang="en-US" altLang="ko-KR" sz="8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/</a:t>
            </a:r>
            <a:r>
              <a:rPr kumimoji="1" lang="ko-KR" altLang="en-US" sz="8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세전이익</a:t>
            </a:r>
            <a:r>
              <a:rPr kumimoji="1" lang="en-US" altLang="ko-KR" sz="8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)</a:t>
            </a:r>
            <a:r>
              <a:rPr kumimoji="1" lang="ko-KR" altLang="en-US" sz="8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을 계산</a:t>
            </a:r>
            <a:r>
              <a:rPr kumimoji="1" lang="en-US" altLang="ko-KR" sz="8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. </a:t>
            </a:r>
            <a:r>
              <a:rPr kumimoji="1" lang="ko-KR" altLang="en-US" sz="8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즉</a:t>
            </a:r>
            <a:r>
              <a:rPr kumimoji="1" lang="en-US" altLang="ko-KR" sz="8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, </a:t>
            </a:r>
            <a:r>
              <a:rPr kumimoji="1" lang="ko-KR" altLang="en-US" sz="8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법인세를 공제하기 전 영업이익을 의미함</a:t>
            </a:r>
            <a:r>
              <a:rPr kumimoji="1" lang="en-US" altLang="ko-KR" sz="8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Light" panose="020B0300000000000000" pitchFamily="34" charset="-127"/>
                <a:ea typeface="Noto Sans CJK KR Light" panose="020B0300000000000000" pitchFamily="34" charset="-127"/>
                <a:cs typeface="+mn-cs"/>
              </a:rPr>
              <a:t>.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1FD87FB-577B-462F-83F2-BB8D2CEAD287}"/>
              </a:ext>
            </a:extLst>
          </p:cNvPr>
          <p:cNvSpPr/>
          <p:nvPr/>
        </p:nvSpPr>
        <p:spPr>
          <a:xfrm>
            <a:off x="1631953" y="2240780"/>
            <a:ext cx="1134051" cy="1077299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600" b="0" kern="0" dirty="0">
                <a:latin typeface="+mn-ea"/>
                <a:ea typeface="+mn-ea"/>
              </a:rPr>
              <a:t>산업구조</a:t>
            </a:r>
            <a:endParaRPr kumimoji="0" lang="en-US" altLang="ko-KR" sz="1600" b="0" kern="0" dirty="0">
              <a:latin typeface="+mn-ea"/>
              <a:ea typeface="+mn-ea"/>
            </a:endParaRP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600" b="0" kern="0" dirty="0">
                <a:latin typeface="+mn-ea"/>
                <a:ea typeface="+mn-ea"/>
              </a:rPr>
              <a:t>분석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9876D701-5F11-46C4-B09C-435FEA000BDA}"/>
              </a:ext>
            </a:extLst>
          </p:cNvPr>
          <p:cNvSpPr/>
          <p:nvPr/>
        </p:nvSpPr>
        <p:spPr>
          <a:xfrm>
            <a:off x="2856001" y="2240780"/>
            <a:ext cx="3600000" cy="1077299"/>
          </a:xfrm>
          <a:prstGeom prst="rect">
            <a:avLst/>
          </a:prstGeom>
          <a:solidFill>
            <a:srgbClr val="33CC3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4" marR="0" lvl="0" indent="-92074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공급자</a:t>
            </a:r>
            <a:r>
              <a:rPr kumimoji="1" lang="en-US" altLang="ko-KR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(</a:t>
            </a:r>
            <a:r>
              <a:rPr kumimoji="1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발전연료</a:t>
            </a:r>
            <a:r>
              <a:rPr kumimoji="1" lang="en-US" altLang="ko-KR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) </a:t>
            </a:r>
            <a:r>
              <a:rPr kumimoji="1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및 </a:t>
            </a:r>
            <a:r>
              <a:rPr kumimoji="1" lang="en-US" altLang="ko-KR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1</a:t>
            </a:r>
            <a:r>
              <a:rPr kumimoji="1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차 구매자</a:t>
            </a:r>
            <a:r>
              <a:rPr kumimoji="1" lang="en-US" altLang="ko-KR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 </a:t>
            </a:r>
            <a:r>
              <a:rPr kumimoji="1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교섭력이 높은 산업구조임</a:t>
            </a:r>
            <a:endParaRPr kumimoji="1" lang="en-US" altLang="ko-KR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92074" marR="0" lvl="0" indent="-92074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en-US" altLang="ko-KR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OOO</a:t>
            </a:r>
            <a:r>
              <a:rPr kumimoji="1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 및 </a:t>
            </a:r>
            <a:r>
              <a:rPr kumimoji="1" lang="en-US" altLang="ko-KR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OO</a:t>
            </a:r>
            <a:r>
              <a:rPr kumimoji="1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발전 </a:t>
            </a:r>
            <a:r>
              <a:rPr kumimoji="1" lang="en-US" altLang="ko-KR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5</a:t>
            </a:r>
            <a:r>
              <a:rPr kumimoji="1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개사가 시장을 주도하고 있고 산업내 경쟁이 치열함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B27AE5C-8EBA-4368-BB57-702E63896D41}"/>
              </a:ext>
            </a:extLst>
          </p:cNvPr>
          <p:cNvSpPr/>
          <p:nvPr/>
        </p:nvSpPr>
        <p:spPr>
          <a:xfrm>
            <a:off x="1631953" y="3401341"/>
            <a:ext cx="1134051" cy="1077299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600" b="0" kern="0">
                <a:latin typeface="+mn-ea"/>
                <a:ea typeface="+mn-ea"/>
              </a:rPr>
              <a:t>내부역량</a:t>
            </a:r>
            <a:endParaRPr kumimoji="0" lang="en-US" altLang="ko-KR" sz="1600" b="0" kern="0" dirty="0">
              <a:latin typeface="+mn-ea"/>
              <a:ea typeface="+mn-ea"/>
            </a:endParaRP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600" b="0" kern="0">
                <a:latin typeface="+mn-ea"/>
                <a:ea typeface="+mn-ea"/>
              </a:rPr>
              <a:t>분석</a:t>
            </a:r>
            <a:endParaRPr kumimoji="0" lang="en-US" altLang="ko-KR" sz="1600" b="0" kern="0" dirty="0">
              <a:latin typeface="+mn-ea"/>
              <a:ea typeface="+mn-ea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8A2B83C0-1D91-420D-AE4A-6A7D98958FB1}"/>
              </a:ext>
            </a:extLst>
          </p:cNvPr>
          <p:cNvSpPr/>
          <p:nvPr/>
        </p:nvSpPr>
        <p:spPr>
          <a:xfrm>
            <a:off x="2856001" y="3401341"/>
            <a:ext cx="3600000" cy="1077299"/>
          </a:xfrm>
          <a:prstGeom prst="rect">
            <a:avLst/>
          </a:prstGeom>
          <a:solidFill>
            <a:srgbClr val="33CC3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4" marR="0" lvl="0" indent="-92074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발전소 운영 관련해서 핵심역량을 보유하고 있음</a:t>
            </a:r>
            <a:endParaRPr kumimoji="1" lang="en-US" altLang="ko-KR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92074" marR="0" lvl="0" indent="-92074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신재생에너지원 확보를 위한 추가적인 사업개발과 시장확대를 위한 핵심역량 확보가 필요함</a:t>
            </a:r>
            <a:endParaRPr kumimoji="1" lang="en-US" altLang="ko-KR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30717B3E-AE9F-4BAE-BB46-EF70B222D0BD}"/>
              </a:ext>
            </a:extLst>
          </p:cNvPr>
          <p:cNvSpPr/>
          <p:nvPr/>
        </p:nvSpPr>
        <p:spPr>
          <a:xfrm>
            <a:off x="1631953" y="4569459"/>
            <a:ext cx="1134051" cy="1544719"/>
          </a:xfrm>
          <a:prstGeom prst="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600" b="0" kern="0" dirty="0">
                <a:latin typeface="+mn-ea"/>
                <a:ea typeface="+mn-ea"/>
              </a:rPr>
              <a:t>경쟁사</a:t>
            </a:r>
            <a:endParaRPr kumimoji="0" lang="en-US" altLang="ko-KR" sz="1600" b="0" kern="0" dirty="0">
              <a:latin typeface="+mn-ea"/>
              <a:ea typeface="+mn-ea"/>
            </a:endParaRP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600" b="0" kern="0" dirty="0">
                <a:latin typeface="+mn-ea"/>
                <a:ea typeface="+mn-ea"/>
              </a:rPr>
              <a:t>분석</a:t>
            </a:r>
            <a:endParaRPr kumimoji="0" lang="en-US" altLang="ko-KR" sz="1600" b="0" kern="0" dirty="0">
              <a:latin typeface="+mn-ea"/>
              <a:ea typeface="+mn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47FB62C-4B81-48E2-840A-3EB40F6BBA85}"/>
              </a:ext>
            </a:extLst>
          </p:cNvPr>
          <p:cNvSpPr/>
          <p:nvPr/>
        </p:nvSpPr>
        <p:spPr>
          <a:xfrm>
            <a:off x="2856001" y="4569459"/>
            <a:ext cx="3600000" cy="1544719"/>
          </a:xfrm>
          <a:prstGeom prst="rect">
            <a:avLst/>
          </a:prstGeom>
          <a:solidFill>
            <a:srgbClr val="33CC3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4" marR="0" lvl="0" indent="-92074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재무적</a:t>
            </a:r>
            <a:r>
              <a:rPr kumimoji="1" lang="en-US" altLang="ko-KR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(</a:t>
            </a:r>
            <a:r>
              <a:rPr kumimoji="1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안정성</a:t>
            </a:r>
            <a:r>
              <a:rPr kumimoji="1" lang="en-US" altLang="ko-KR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, </a:t>
            </a:r>
            <a:r>
              <a:rPr kumimoji="1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수익성</a:t>
            </a:r>
            <a:r>
              <a:rPr kumimoji="1" lang="en-US" altLang="ko-KR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)</a:t>
            </a:r>
            <a:r>
              <a:rPr kumimoji="1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 측면과 발전소 운영</a:t>
            </a:r>
            <a:r>
              <a:rPr kumimoji="1" lang="en-US" altLang="ko-KR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(</a:t>
            </a:r>
            <a:r>
              <a:rPr kumimoji="1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가동률</a:t>
            </a:r>
            <a:r>
              <a:rPr kumimoji="1" lang="en-US" altLang="ko-KR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, </a:t>
            </a:r>
            <a:r>
              <a:rPr kumimoji="1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고장정지율 등</a:t>
            </a:r>
            <a:r>
              <a:rPr kumimoji="1" lang="en-US" altLang="ko-KR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) </a:t>
            </a:r>
            <a:r>
              <a:rPr kumimoji="1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측면에서 상대적인 경쟁우위를 갖고 있음</a:t>
            </a:r>
            <a:endParaRPr kumimoji="1" lang="en-US" altLang="ko-KR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92074" marR="0" lvl="0" indent="-92074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글로벌 기업들의 경우 사업포트폴리오 다각화</a:t>
            </a:r>
            <a:r>
              <a:rPr kumimoji="1" lang="en-US" altLang="ko-KR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, </a:t>
            </a:r>
            <a:r>
              <a:rPr kumimoji="1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시장다변화를 통해 매출을 증대시켜 규모의 경제를 실현하고 있음</a:t>
            </a:r>
            <a:endParaRPr kumimoji="1" lang="en-US" altLang="ko-KR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E57872FF-1149-43C3-B5D7-1390591A012B}"/>
              </a:ext>
            </a:extLst>
          </p:cNvPr>
          <p:cNvSpPr/>
          <p:nvPr/>
        </p:nvSpPr>
        <p:spPr>
          <a:xfrm>
            <a:off x="6771001" y="2786616"/>
            <a:ext cx="1638012" cy="1224136"/>
          </a:xfrm>
          <a:prstGeom prst="rect">
            <a:avLst/>
          </a:prstGeom>
          <a:solidFill>
            <a:srgbClr val="0000FF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600" b="0" kern="0" dirty="0">
                <a:solidFill>
                  <a:prstClr val="white"/>
                </a:solidFill>
                <a:latin typeface="+mn-ea"/>
                <a:ea typeface="+mn-ea"/>
              </a:rPr>
              <a:t>사업포트폴리오</a:t>
            </a:r>
            <a:endParaRPr kumimoji="0" lang="en-US" altLang="ko-KR" sz="1600" b="0" kern="0" dirty="0">
              <a:solidFill>
                <a:prstClr val="white"/>
              </a:solidFill>
              <a:latin typeface="+mn-ea"/>
              <a:ea typeface="+mn-ea"/>
            </a:endParaRP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600" b="0" kern="0" dirty="0">
                <a:solidFill>
                  <a:prstClr val="white"/>
                </a:solidFill>
                <a:latin typeface="+mn-ea"/>
                <a:ea typeface="+mn-ea"/>
              </a:rPr>
              <a:t>및</a:t>
            </a:r>
            <a:r>
              <a:rPr kumimoji="0" lang="en-US" altLang="ko-KR" sz="1600" b="0" kern="0" dirty="0">
                <a:solidFill>
                  <a:prstClr val="white"/>
                </a:solidFill>
                <a:latin typeface="+mn-ea"/>
                <a:ea typeface="+mn-ea"/>
              </a:rPr>
              <a:t> </a:t>
            </a:r>
            <a:r>
              <a:rPr kumimoji="0" lang="ko-KR" altLang="en-US" sz="1600" b="0" kern="0" dirty="0">
                <a:solidFill>
                  <a:prstClr val="white"/>
                </a:solidFill>
                <a:latin typeface="+mn-ea"/>
                <a:ea typeface="+mn-ea"/>
              </a:rPr>
              <a:t>시장다변화</a:t>
            </a:r>
            <a:endParaRPr kumimoji="0" lang="en-US" altLang="ko-KR" sz="1600" b="0" kern="0" dirty="0">
              <a:solidFill>
                <a:prstClr val="white"/>
              </a:solidFill>
              <a:latin typeface="+mn-ea"/>
              <a:ea typeface="+mn-ea"/>
            </a:endParaRP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600" b="0" kern="0" dirty="0">
                <a:solidFill>
                  <a:prstClr val="white"/>
                </a:solidFill>
                <a:latin typeface="+mn-ea"/>
                <a:ea typeface="+mn-ea"/>
              </a:rPr>
              <a:t>측면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B7612BF8-F1A9-4B6A-A6AA-30F0FD9BAB1A}"/>
              </a:ext>
            </a:extLst>
          </p:cNvPr>
          <p:cNvSpPr/>
          <p:nvPr/>
        </p:nvSpPr>
        <p:spPr>
          <a:xfrm>
            <a:off x="6771001" y="4370792"/>
            <a:ext cx="1638012" cy="1224136"/>
          </a:xfrm>
          <a:prstGeom prst="rect">
            <a:avLst/>
          </a:prstGeom>
          <a:solidFill>
            <a:srgbClr val="0000FF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600" b="0" kern="0" dirty="0">
                <a:solidFill>
                  <a:prstClr val="white"/>
                </a:solidFill>
                <a:latin typeface="+mn-ea"/>
                <a:ea typeface="+mn-ea"/>
              </a:rPr>
              <a:t>사업규모확대</a:t>
            </a:r>
            <a:endParaRPr kumimoji="0" lang="en-US" altLang="ko-KR" sz="1600" b="0" kern="0" dirty="0">
              <a:solidFill>
                <a:prstClr val="white"/>
              </a:solidFill>
              <a:latin typeface="+mn-ea"/>
              <a:ea typeface="+mn-ea"/>
            </a:endParaRP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600" b="0" kern="0" dirty="0">
                <a:solidFill>
                  <a:prstClr val="white"/>
                </a:solidFill>
                <a:latin typeface="+mn-ea"/>
                <a:ea typeface="+mn-ea"/>
              </a:rPr>
              <a:t>/ </a:t>
            </a:r>
            <a:r>
              <a:rPr kumimoji="0" lang="ko-KR" altLang="en-US" sz="1600" b="0" kern="0" dirty="0" err="1">
                <a:solidFill>
                  <a:prstClr val="white"/>
                </a:solidFill>
                <a:latin typeface="+mn-ea"/>
                <a:ea typeface="+mn-ea"/>
              </a:rPr>
              <a:t>재무적안정성</a:t>
            </a:r>
            <a:endParaRPr kumimoji="0" lang="en-US" altLang="ko-KR" sz="1600" b="0" kern="0" dirty="0">
              <a:solidFill>
                <a:prstClr val="white"/>
              </a:solidFill>
              <a:latin typeface="+mn-ea"/>
              <a:ea typeface="+mn-ea"/>
            </a:endParaRP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600" b="0" kern="0" dirty="0">
                <a:solidFill>
                  <a:prstClr val="white"/>
                </a:solidFill>
                <a:latin typeface="+mn-ea"/>
                <a:ea typeface="+mn-ea"/>
              </a:rPr>
              <a:t>측면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1B6371C-BE98-4D17-806D-FE512FFB2236}"/>
              </a:ext>
            </a:extLst>
          </p:cNvPr>
          <p:cNvSpPr/>
          <p:nvPr/>
        </p:nvSpPr>
        <p:spPr>
          <a:xfrm>
            <a:off x="8769052" y="2786616"/>
            <a:ext cx="1800200" cy="1224136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2400" b="0" kern="0" dirty="0">
                <a:solidFill>
                  <a:prstClr val="white"/>
                </a:solidFill>
                <a:latin typeface="+mn-ea"/>
                <a:ea typeface="+mn-ea"/>
              </a:rPr>
              <a:t>매출비중</a:t>
            </a:r>
            <a:endParaRPr kumimoji="0" lang="en-US" altLang="ko-KR" sz="2400" b="0" kern="0" dirty="0">
              <a:solidFill>
                <a:prstClr val="white"/>
              </a:solidFill>
              <a:latin typeface="+mn-ea"/>
              <a:ea typeface="+mn-ea"/>
            </a:endParaRP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400" b="0" kern="0" dirty="0">
                <a:solidFill>
                  <a:prstClr val="white"/>
                </a:solidFill>
                <a:latin typeface="+mn-ea"/>
                <a:ea typeface="+mn-ea"/>
              </a:rPr>
              <a:t>(</a:t>
            </a:r>
            <a:r>
              <a:rPr kumimoji="0" lang="ko-KR" altLang="en-US" sz="1400" b="0" kern="0" dirty="0">
                <a:solidFill>
                  <a:prstClr val="white"/>
                </a:solidFill>
                <a:latin typeface="+mn-ea"/>
                <a:ea typeface="+mn-ea"/>
              </a:rPr>
              <a:t>국내사업과</a:t>
            </a:r>
            <a:endParaRPr kumimoji="0" lang="en-US" altLang="ko-KR" sz="1400" b="0" kern="0" dirty="0">
              <a:solidFill>
                <a:prstClr val="white"/>
              </a:solidFill>
              <a:latin typeface="+mn-ea"/>
              <a:ea typeface="+mn-ea"/>
            </a:endParaRP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400" b="0" kern="0" dirty="0">
                <a:solidFill>
                  <a:prstClr val="white"/>
                </a:solidFill>
                <a:latin typeface="+mn-ea"/>
                <a:ea typeface="+mn-ea"/>
              </a:rPr>
              <a:t>해외사업의 비중</a:t>
            </a:r>
            <a:r>
              <a:rPr kumimoji="0" lang="en-US" altLang="ko-KR" sz="1400" b="0" kern="0" dirty="0">
                <a:solidFill>
                  <a:prstClr val="white"/>
                </a:solidFill>
                <a:latin typeface="+mn-ea"/>
                <a:ea typeface="+mn-ea"/>
              </a:rPr>
              <a:t>)</a:t>
            </a:r>
            <a:endParaRPr kumimoji="0" lang="ko-KR" altLang="en-US" sz="1400" b="0" kern="0" dirty="0">
              <a:solidFill>
                <a:prstClr val="white"/>
              </a:solidFill>
              <a:latin typeface="+mn-ea"/>
              <a:ea typeface="+mn-ea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B2629300-0FAB-4BEE-9A6C-D9CD0554D5EB}"/>
              </a:ext>
            </a:extLst>
          </p:cNvPr>
          <p:cNvSpPr/>
          <p:nvPr/>
        </p:nvSpPr>
        <p:spPr>
          <a:xfrm>
            <a:off x="8769052" y="4370792"/>
            <a:ext cx="1800200" cy="1224136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2400" b="0" kern="0" dirty="0">
                <a:solidFill>
                  <a:prstClr val="white"/>
                </a:solidFill>
                <a:latin typeface="+mn-ea"/>
                <a:ea typeface="+mn-ea"/>
              </a:rPr>
              <a:t>ROIC</a:t>
            </a: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1400" b="0" kern="0" dirty="0">
                <a:solidFill>
                  <a:prstClr val="white"/>
                </a:solidFill>
                <a:latin typeface="+mn-ea"/>
                <a:ea typeface="+mn-ea"/>
              </a:rPr>
              <a:t>(</a:t>
            </a:r>
            <a:r>
              <a:rPr kumimoji="0" lang="ko-KR" altLang="en-US" sz="1400" b="0" kern="0" dirty="0">
                <a:solidFill>
                  <a:prstClr val="white"/>
                </a:solidFill>
                <a:latin typeface="+mn-ea"/>
                <a:ea typeface="+mn-ea"/>
              </a:rPr>
              <a:t>투하자본수익률</a:t>
            </a:r>
            <a:r>
              <a:rPr kumimoji="0" lang="en-US" altLang="ko-KR" sz="1400" b="0" kern="0" dirty="0">
                <a:solidFill>
                  <a:prstClr val="white"/>
                </a:solidFill>
                <a:latin typeface="+mn-ea"/>
                <a:ea typeface="+mn-ea"/>
              </a:rPr>
              <a:t>)</a:t>
            </a:r>
            <a:endParaRPr kumimoji="0" lang="ko-KR" altLang="en-US" sz="1400" b="0" kern="0" dirty="0">
              <a:solidFill>
                <a:prstClr val="white"/>
              </a:solidFill>
              <a:latin typeface="+mn-ea"/>
              <a:ea typeface="+mn-ea"/>
            </a:endParaRPr>
          </a:p>
        </p:txBody>
      </p:sp>
      <p:cxnSp>
        <p:nvCxnSpPr>
          <p:cNvPr id="20" name="직선 화살표 연결선 19">
            <a:extLst>
              <a:ext uri="{FF2B5EF4-FFF2-40B4-BE49-F238E27FC236}">
                <a16:creationId xmlns:a16="http://schemas.microsoft.com/office/drawing/2014/main" id="{9A9054A1-91B7-43FB-8FE7-94E3A0C2B3DF}"/>
              </a:ext>
            </a:extLst>
          </p:cNvPr>
          <p:cNvCxnSpPr>
            <a:cxnSpLocks/>
            <a:stCxn id="11" idx="3"/>
            <a:endCxn id="16" idx="1"/>
          </p:cNvCxnSpPr>
          <p:nvPr/>
        </p:nvCxnSpPr>
        <p:spPr>
          <a:xfrm>
            <a:off x="6456000" y="2779430"/>
            <a:ext cx="315000" cy="619255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3269746E-9718-4F1D-B5E9-2178A027F7B5}"/>
              </a:ext>
            </a:extLst>
          </p:cNvPr>
          <p:cNvCxnSpPr>
            <a:cxnSpLocks/>
            <a:stCxn id="13" idx="3"/>
            <a:endCxn id="16" idx="1"/>
          </p:cNvCxnSpPr>
          <p:nvPr/>
        </p:nvCxnSpPr>
        <p:spPr>
          <a:xfrm flipV="1">
            <a:off x="6456000" y="3398685"/>
            <a:ext cx="315000" cy="541307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화살표 연결선 21">
            <a:extLst>
              <a:ext uri="{FF2B5EF4-FFF2-40B4-BE49-F238E27FC236}">
                <a16:creationId xmlns:a16="http://schemas.microsoft.com/office/drawing/2014/main" id="{E277E4E5-1C2E-43AA-A746-571C34195CD1}"/>
              </a:ext>
            </a:extLst>
          </p:cNvPr>
          <p:cNvCxnSpPr>
            <a:cxnSpLocks/>
            <a:stCxn id="11" idx="3"/>
            <a:endCxn id="17" idx="1"/>
          </p:cNvCxnSpPr>
          <p:nvPr/>
        </p:nvCxnSpPr>
        <p:spPr>
          <a:xfrm>
            <a:off x="6456000" y="2779431"/>
            <a:ext cx="315000" cy="2203431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화살표 연결선 25">
            <a:extLst>
              <a:ext uri="{FF2B5EF4-FFF2-40B4-BE49-F238E27FC236}">
                <a16:creationId xmlns:a16="http://schemas.microsoft.com/office/drawing/2014/main" id="{63654A51-CA50-46C6-B01A-0D3621459162}"/>
              </a:ext>
            </a:extLst>
          </p:cNvPr>
          <p:cNvCxnSpPr>
            <a:cxnSpLocks/>
            <a:stCxn id="13" idx="3"/>
            <a:endCxn id="17" idx="1"/>
          </p:cNvCxnSpPr>
          <p:nvPr/>
        </p:nvCxnSpPr>
        <p:spPr>
          <a:xfrm>
            <a:off x="6456000" y="3939990"/>
            <a:ext cx="315000" cy="1042871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화살표 연결선 27">
            <a:extLst>
              <a:ext uri="{FF2B5EF4-FFF2-40B4-BE49-F238E27FC236}">
                <a16:creationId xmlns:a16="http://schemas.microsoft.com/office/drawing/2014/main" id="{6F60959B-FC1E-45DE-B954-2370DC10C4D1}"/>
              </a:ext>
            </a:extLst>
          </p:cNvPr>
          <p:cNvCxnSpPr>
            <a:cxnSpLocks/>
            <a:stCxn id="15" idx="3"/>
            <a:endCxn id="17" idx="1"/>
          </p:cNvCxnSpPr>
          <p:nvPr/>
        </p:nvCxnSpPr>
        <p:spPr>
          <a:xfrm flipV="1">
            <a:off x="6456000" y="4982861"/>
            <a:ext cx="315000" cy="358957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>
            <a:extLst>
              <a:ext uri="{FF2B5EF4-FFF2-40B4-BE49-F238E27FC236}">
                <a16:creationId xmlns:a16="http://schemas.microsoft.com/office/drawing/2014/main" id="{9ED68D64-EB8E-4CF7-9A10-F62D22E72E1A}"/>
              </a:ext>
            </a:extLst>
          </p:cNvPr>
          <p:cNvCxnSpPr>
            <a:cxnSpLocks/>
            <a:stCxn id="15" idx="3"/>
            <a:endCxn id="16" idx="1"/>
          </p:cNvCxnSpPr>
          <p:nvPr/>
        </p:nvCxnSpPr>
        <p:spPr>
          <a:xfrm flipV="1">
            <a:off x="6456000" y="3398685"/>
            <a:ext cx="315000" cy="1943133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화살표 연결선 31">
            <a:extLst>
              <a:ext uri="{FF2B5EF4-FFF2-40B4-BE49-F238E27FC236}">
                <a16:creationId xmlns:a16="http://schemas.microsoft.com/office/drawing/2014/main" id="{2FE978CE-B461-4FAA-9CA3-57BF258A6DF9}"/>
              </a:ext>
            </a:extLst>
          </p:cNvPr>
          <p:cNvCxnSpPr>
            <a:cxnSpLocks/>
            <a:stCxn id="16" idx="3"/>
            <a:endCxn id="18" idx="1"/>
          </p:cNvCxnSpPr>
          <p:nvPr/>
        </p:nvCxnSpPr>
        <p:spPr>
          <a:xfrm>
            <a:off x="8409012" y="3398683"/>
            <a:ext cx="360040" cy="0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화살표 연결선 32">
            <a:extLst>
              <a:ext uri="{FF2B5EF4-FFF2-40B4-BE49-F238E27FC236}">
                <a16:creationId xmlns:a16="http://schemas.microsoft.com/office/drawing/2014/main" id="{6BEBFF08-A77F-408E-8879-91FD84CD54F3}"/>
              </a:ext>
            </a:extLst>
          </p:cNvPr>
          <p:cNvCxnSpPr>
            <a:cxnSpLocks/>
            <a:stCxn id="17" idx="3"/>
            <a:endCxn id="19" idx="1"/>
          </p:cNvCxnSpPr>
          <p:nvPr/>
        </p:nvCxnSpPr>
        <p:spPr>
          <a:xfrm>
            <a:off x="8409012" y="4982859"/>
            <a:ext cx="360040" cy="0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D0718E99-EE75-431A-B655-9AD29015F638}"/>
              </a:ext>
            </a:extLst>
          </p:cNvPr>
          <p:cNvGrpSpPr/>
          <p:nvPr/>
        </p:nvGrpSpPr>
        <p:grpSpPr>
          <a:xfrm>
            <a:off x="1622748" y="1651144"/>
            <a:ext cx="8946504" cy="393965"/>
            <a:chOff x="333602" y="1516329"/>
            <a:chExt cx="9205686" cy="393965"/>
          </a:xfrm>
        </p:grpSpPr>
        <p:sp>
          <p:nvSpPr>
            <p:cNvPr id="35" name="Text Box 6">
              <a:extLst>
                <a:ext uri="{FF2B5EF4-FFF2-40B4-BE49-F238E27FC236}">
                  <a16:creationId xmlns:a16="http://schemas.microsoft.com/office/drawing/2014/main" id="{28461A38-4E89-45D0-BEBE-AB6CF07731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602" y="1516329"/>
              <a:ext cx="9205686" cy="37151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Noto Sans CJK KR Bold" panose="020B0800000000000000" pitchFamily="34" charset="-127"/>
                  <a:ea typeface="Noto Sans CJK KR Bold" panose="020B0800000000000000" pitchFamily="34" charset="-127"/>
                  <a:cs typeface="Arial" pitchFamily="34" charset="0"/>
                </a:rPr>
                <a:t>전략집단 분석을 위한 핵심변수 도출 </a:t>
              </a:r>
            </a:p>
          </p:txBody>
        </p:sp>
        <p:cxnSp>
          <p:nvCxnSpPr>
            <p:cNvPr id="36" name="직선 연결선 35">
              <a:extLst>
                <a:ext uri="{FF2B5EF4-FFF2-40B4-BE49-F238E27FC236}">
                  <a16:creationId xmlns:a16="http://schemas.microsoft.com/office/drawing/2014/main" id="{11390470-2BD6-461B-9185-C47CBDA115DF}"/>
                </a:ext>
              </a:extLst>
            </p:cNvPr>
            <p:cNvCxnSpPr/>
            <p:nvPr/>
          </p:nvCxnSpPr>
          <p:spPr>
            <a:xfrm>
              <a:off x="333602" y="1910294"/>
              <a:ext cx="920568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직사각형 17">
            <a:extLst>
              <a:ext uri="{FF2B5EF4-FFF2-40B4-BE49-F238E27FC236}">
                <a16:creationId xmlns:a16="http://schemas.microsoft.com/office/drawing/2014/main" id="{FD0D0AF5-6B2B-496D-945B-282E29743F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7322" y="921020"/>
            <a:ext cx="9355139" cy="5581651"/>
          </a:xfrm>
          <a:prstGeom prst="rect">
            <a:avLst/>
          </a:prstGeom>
          <a:noFill/>
          <a:ln w="9525" algn="ctr">
            <a:solidFill>
              <a:srgbClr val="91919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4451" rIns="90488" bIns="44451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92074" marR="0" lvl="0" indent="-92074" algn="l" defTabSz="914400" rtl="0" eaLnBrk="1" fontAlgn="base" latinLnBrk="1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61992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7" y="4364477"/>
            <a:ext cx="5373349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108522"/>
            <a:ext cx="3737417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도식화를 위한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도형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과 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선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은 따로 있다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457253"/>
            <a:ext cx="5429964" cy="2431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내가 그린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도형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 어색한 이유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도형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과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선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 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모양이 논리적 비주얼을 결정한다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ko-KR" altLang="en-US" sz="22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콘텐츠 도식화 시작은 </a:t>
            </a:r>
            <a:r>
              <a:rPr lang="en-US" altLang="ko-KR" sz="22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2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정렬</a:t>
            </a:r>
            <a:r>
              <a:rPr lang="en-US" altLang="ko-KR" sz="22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2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과 </a:t>
            </a:r>
            <a:r>
              <a:rPr lang="en-US" altLang="ko-KR" sz="22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2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맞춤</a:t>
            </a:r>
            <a:r>
              <a:rPr lang="en-US" altLang="ko-KR" sz="22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2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이다</a:t>
            </a: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664BFA63-A025-4B3F-B068-7745C4481390}"/>
              </a:ext>
            </a:extLst>
          </p:cNvPr>
          <p:cNvSpPr/>
          <p:nvPr/>
        </p:nvSpPr>
        <p:spPr bwMode="auto">
          <a:xfrm>
            <a:off x="9294167" y="4306616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EF4E0987-AA27-4828-A58F-C843202730BF}"/>
              </a:ext>
            </a:extLst>
          </p:cNvPr>
          <p:cNvSpPr/>
          <p:nvPr/>
        </p:nvSpPr>
        <p:spPr bwMode="auto">
          <a:xfrm>
            <a:off x="9539464" y="4306616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2768E2A-ADAB-4DB9-A845-56280E812C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568B5EE8-6332-4593-B2B9-A169D8E06AB7}"/>
              </a:ext>
            </a:extLst>
          </p:cNvPr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815CF1B-DCCD-4B9C-AA4F-4C64507452A8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4</a:t>
            </a: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0FE20CC0-DE0B-441F-BA86-FEE10D6621DB}"/>
              </a:ext>
            </a:extLst>
          </p:cNvPr>
          <p:cNvSpPr/>
          <p:nvPr/>
        </p:nvSpPr>
        <p:spPr bwMode="auto">
          <a:xfrm>
            <a:off x="10395703" y="4306616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326F0A41-D7E4-4212-9910-5421F527DA95}"/>
              </a:ext>
            </a:extLst>
          </p:cNvPr>
          <p:cNvSpPr/>
          <p:nvPr/>
        </p:nvSpPr>
        <p:spPr bwMode="auto">
          <a:xfrm>
            <a:off x="10641000" y="4306616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6944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8" grpId="0" animBg="1"/>
      <p:bldP spid="1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그림 4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평행 사변형 26"/>
          <p:cNvSpPr/>
          <p:nvPr/>
        </p:nvSpPr>
        <p:spPr bwMode="auto">
          <a:xfrm>
            <a:off x="308596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4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컨설턴트</a:t>
            </a:r>
            <a:r>
              <a:rPr lang="ko-KR" altLang="en-US" sz="1600" b="0" dirty="0"/>
              <a:t>의</a:t>
            </a:r>
            <a:r>
              <a:rPr lang="en-US" altLang="ko-KR" sz="1600" b="0" dirty="0"/>
              <a:t> Tip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6" name="제목 3"/>
          <p:cNvSpPr txBox="1">
            <a:spLocks/>
          </p:cNvSpPr>
          <p:nvPr/>
        </p:nvSpPr>
        <p:spPr bwMode="auto">
          <a:xfrm>
            <a:off x="3213149" y="352358"/>
            <a:ext cx="8552851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dirty="0"/>
              <a:t>빠른 </a:t>
            </a:r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정렬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ko-KR" altLang="en-US" dirty="0"/>
              <a:t>과 </a:t>
            </a:r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맞춤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ko-KR" altLang="en-US" dirty="0"/>
              <a:t>을 위한 </a:t>
            </a:r>
            <a:r>
              <a:rPr lang="ko-KR" altLang="en-US" dirty="0" err="1"/>
              <a:t>필살기</a:t>
            </a:r>
            <a:r>
              <a:rPr lang="ko-KR" altLang="en-US" dirty="0"/>
              <a:t> </a:t>
            </a:r>
            <a:r>
              <a:rPr lang="en-US" altLang="ko-KR" dirty="0"/>
              <a:t>⇒ </a:t>
            </a:r>
            <a:r>
              <a:rPr lang="ko-KR" altLang="en-US" dirty="0"/>
              <a:t>①</a:t>
            </a:r>
            <a:r>
              <a:rPr lang="en-US" altLang="ko-KR" dirty="0"/>
              <a:t> </a:t>
            </a:r>
            <a:r>
              <a:rPr lang="ko-KR" altLang="en-US" dirty="0"/>
              <a:t>기능키 </a:t>
            </a:r>
            <a:r>
              <a:rPr lang="en-US" altLang="ko-KR" dirty="0"/>
              <a:t>+ </a:t>
            </a:r>
            <a:r>
              <a:rPr lang="ko-KR" altLang="en-US" dirty="0"/>
              <a:t>도형 편집</a:t>
            </a:r>
            <a:endParaRPr lang="ko-KR" altLang="en-US" b="0" kern="0" dirty="0"/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2" y="315122"/>
            <a:ext cx="275730" cy="377488"/>
          </a:xfrm>
          <a:prstGeom prst="rect">
            <a:avLst/>
          </a:prstGeom>
        </p:spPr>
      </p:pic>
      <p:sp>
        <p:nvSpPr>
          <p:cNvPr id="8" name="Rectangle 33" descr="어두운 상향 대각선">
            <a:extLst>
              <a:ext uri="{FF2B5EF4-FFF2-40B4-BE49-F238E27FC236}">
                <a16:creationId xmlns:a16="http://schemas.microsoft.com/office/drawing/2014/main" id="{3DBD73F6-CAEE-423C-9B00-A1A80B6579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00" y="1334387"/>
            <a:ext cx="2479675" cy="5154613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9525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[Shift] </a:t>
            </a:r>
            <a:r>
              <a:rPr lang="ko-KR" altLang="en-US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키를 누른 상태에서 도형을 그리면 </a:t>
            </a:r>
            <a:r>
              <a:rPr lang="en-US" altLang="ko-KR" sz="1400" b="0" dirty="0">
                <a:solidFill>
                  <a:schemeClr val="bg2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‘</a:t>
            </a:r>
            <a:r>
              <a:rPr lang="ko-KR" altLang="en-US" sz="1400" b="0" dirty="0">
                <a:solidFill>
                  <a:schemeClr val="bg2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정도형</a:t>
            </a:r>
            <a:r>
              <a:rPr lang="en-US" altLang="ko-KR" sz="1400" b="0" dirty="0">
                <a:solidFill>
                  <a:schemeClr val="bg2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’</a:t>
            </a:r>
            <a:r>
              <a:rPr lang="ko-KR" altLang="en-US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이 </a:t>
            </a:r>
            <a:r>
              <a:rPr lang="ko-KR" altLang="en-US" sz="1400" b="0" dirty="0" err="1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그려짐</a:t>
            </a:r>
            <a:r>
              <a:rPr lang="en-US" altLang="ko-KR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.</a:t>
            </a: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[Shift]</a:t>
            </a:r>
            <a:r>
              <a:rPr lang="ko-KR" altLang="en-US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 키를 누른 상태에서 도형을 클릭하면 도형을 선택 지정할 수 있음</a:t>
            </a:r>
            <a:r>
              <a:rPr lang="en-US" altLang="ko-KR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.</a:t>
            </a: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[Shift] </a:t>
            </a:r>
            <a:r>
              <a:rPr lang="ko-KR" altLang="en-US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키를 누른 상태에서</a:t>
            </a:r>
            <a:br>
              <a:rPr lang="en-US" altLang="ko-KR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r>
              <a:rPr lang="ko-KR" altLang="en-US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도형을 이동시키면 수직</a:t>
            </a:r>
            <a:r>
              <a:rPr lang="en-US" altLang="ko-KR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/</a:t>
            </a:r>
            <a:r>
              <a:rPr lang="ko-KR" altLang="en-US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수평으로 이동시킬 수 있음</a:t>
            </a:r>
            <a:r>
              <a:rPr lang="en-US" altLang="ko-KR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.</a:t>
            </a: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[Ctrl] </a:t>
            </a:r>
            <a:r>
              <a:rPr lang="ko-KR" altLang="en-US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키를 누른 상태에서 도형을 이동시키면 원본 도형이 복사됨</a:t>
            </a:r>
            <a:r>
              <a:rPr lang="en-US" altLang="ko-KR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.</a:t>
            </a:r>
          </a:p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[Shift]+[Ctrl] </a:t>
            </a:r>
            <a:r>
              <a:rPr lang="ko-KR" altLang="en-US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키를 동시에 누른 상태에서 도형을 이동시키면 원본 도형을 복사하여 수직</a:t>
            </a:r>
            <a:r>
              <a:rPr lang="en-US" altLang="ko-KR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/</a:t>
            </a:r>
            <a:r>
              <a:rPr lang="ko-KR" altLang="en-US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수평으로 이동시킬 수 있음</a:t>
            </a:r>
            <a:r>
              <a:rPr lang="en-US" altLang="ko-KR" sz="14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.</a:t>
            </a:r>
          </a:p>
        </p:txBody>
      </p:sp>
      <p:sp>
        <p:nvSpPr>
          <p:cNvPr id="9" name="Rectangle 33" descr="어두운 상향 대각선">
            <a:extLst>
              <a:ext uri="{FF2B5EF4-FFF2-40B4-BE49-F238E27FC236}">
                <a16:creationId xmlns:a16="http://schemas.microsoft.com/office/drawing/2014/main" id="{A34D1674-B067-4D33-B7C3-EAE6B72A85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00" y="908935"/>
            <a:ext cx="2479675" cy="346075"/>
          </a:xfrm>
          <a:prstGeom prst="rect">
            <a:avLst/>
          </a:prstGeom>
          <a:solidFill>
            <a:schemeClr val="tx1"/>
          </a:solidFill>
          <a:ln w="9525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 anchor="ctr"/>
          <a:lstStyle>
            <a:lvl1pPr marL="125413" indent="-125413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eaLnBrk="1" fontAlgn="ctr" latinLnBrk="0" hangingPunct="1">
              <a:spcBef>
                <a:spcPct val="20000"/>
              </a:spcBef>
              <a:defRPr/>
            </a:pPr>
            <a:r>
              <a:rPr lang="en-US" altLang="ko-KR" sz="13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Tip</a:t>
            </a:r>
            <a:endParaRPr lang="ko-KR" altLang="en-US" sz="13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560A1C32-DFC5-4580-BB25-731EFDD2CF55}"/>
              </a:ext>
            </a:extLst>
          </p:cNvPr>
          <p:cNvCxnSpPr>
            <a:cxnSpLocks/>
            <a:stCxn id="14" idx="6"/>
            <a:endCxn id="13" idx="2"/>
          </p:cNvCxnSpPr>
          <p:nvPr/>
        </p:nvCxnSpPr>
        <p:spPr bwMode="auto">
          <a:xfrm>
            <a:off x="5328534" y="3711669"/>
            <a:ext cx="2609849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A0D768EB-9CEB-46E5-82CE-72F215F377DD}"/>
              </a:ext>
            </a:extLst>
          </p:cNvPr>
          <p:cNvCxnSpPr>
            <a:cxnSpLocks/>
            <a:stCxn id="12" idx="4"/>
            <a:endCxn id="15" idx="0"/>
          </p:cNvCxnSpPr>
          <p:nvPr/>
        </p:nvCxnSpPr>
        <p:spPr bwMode="auto">
          <a:xfrm>
            <a:off x="6681878" y="2484850"/>
            <a:ext cx="0" cy="2435697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타원 11">
            <a:extLst>
              <a:ext uri="{FF2B5EF4-FFF2-40B4-BE49-F238E27FC236}">
                <a16:creationId xmlns:a16="http://schemas.microsoft.com/office/drawing/2014/main" id="{959C73BB-6431-4C08-9280-CCC64D53F138}"/>
              </a:ext>
            </a:extLst>
          </p:cNvPr>
          <p:cNvSpPr/>
          <p:nvPr/>
        </p:nvSpPr>
        <p:spPr bwMode="auto">
          <a:xfrm>
            <a:off x="5961946" y="1044987"/>
            <a:ext cx="1439863" cy="1439863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1" latinLnBrk="1" hangingPunct="1">
              <a:spcBef>
                <a:spcPts val="0"/>
              </a:spcBef>
              <a:defRPr/>
            </a:pPr>
            <a:r>
              <a:rPr lang="en-US" altLang="ko-KR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[Shift]</a:t>
            </a: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키를</a:t>
            </a:r>
            <a:endParaRPr lang="en-US" altLang="ko-KR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누른 상태</a:t>
            </a: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E8145B9A-A054-490E-9619-D5207DAF0F9C}"/>
              </a:ext>
            </a:extLst>
          </p:cNvPr>
          <p:cNvSpPr/>
          <p:nvPr/>
        </p:nvSpPr>
        <p:spPr bwMode="auto">
          <a:xfrm>
            <a:off x="7938383" y="2991737"/>
            <a:ext cx="1439863" cy="1439863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1" latinLnBrk="1" hangingPunct="1">
              <a:spcBef>
                <a:spcPts val="0"/>
              </a:spcBef>
              <a:defRPr/>
            </a:pPr>
            <a:r>
              <a:rPr lang="en-US" altLang="ko-KR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[Shift]+[Ctrl]</a:t>
            </a: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키를</a:t>
            </a:r>
            <a:endParaRPr lang="en-US" altLang="ko-KR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동시에 누른 상태</a:t>
            </a: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CB02CC91-9E73-43E6-9455-AF5C50A18BF2}"/>
              </a:ext>
            </a:extLst>
          </p:cNvPr>
          <p:cNvSpPr/>
          <p:nvPr/>
        </p:nvSpPr>
        <p:spPr bwMode="auto">
          <a:xfrm>
            <a:off x="3888671" y="2991737"/>
            <a:ext cx="1439863" cy="1439863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1" latinLnBrk="1" hangingPunct="1">
              <a:spcBef>
                <a:spcPts val="0"/>
              </a:spcBef>
              <a:defRPr/>
            </a:pPr>
            <a:r>
              <a:rPr lang="en-US" altLang="ko-KR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[Shift]</a:t>
            </a: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키를</a:t>
            </a:r>
            <a:endParaRPr lang="en-US" altLang="ko-KR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누른 상태</a:t>
            </a:r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1AA88DE7-BE62-4DE0-9933-6073633C3E15}"/>
              </a:ext>
            </a:extLst>
          </p:cNvPr>
          <p:cNvSpPr/>
          <p:nvPr/>
        </p:nvSpPr>
        <p:spPr bwMode="auto">
          <a:xfrm>
            <a:off x="5961946" y="4920547"/>
            <a:ext cx="1439863" cy="144145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1" latinLnBrk="1" hangingPunct="1">
              <a:spcBef>
                <a:spcPts val="0"/>
              </a:spcBef>
              <a:defRPr/>
            </a:pPr>
            <a:r>
              <a:rPr lang="en-US" altLang="ko-KR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[Shift]+[Ctrl]</a:t>
            </a: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키를</a:t>
            </a:r>
            <a:endParaRPr lang="en-US" altLang="ko-KR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동시에 누른 상태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D8A2F4-B2C0-4DCA-9EB7-791EA94F197B}"/>
              </a:ext>
            </a:extLst>
          </p:cNvPr>
          <p:cNvSpPr txBox="1"/>
          <p:nvPr/>
        </p:nvSpPr>
        <p:spPr>
          <a:xfrm>
            <a:off x="3872634" y="1486787"/>
            <a:ext cx="14746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수직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/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수평으로 이동함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104FB0-991B-4394-9BE1-CEFA6C1A9124}"/>
              </a:ext>
            </a:extLst>
          </p:cNvPr>
          <p:cNvSpPr txBox="1"/>
          <p:nvPr/>
        </p:nvSpPr>
        <p:spPr>
          <a:xfrm>
            <a:off x="7851000" y="5228034"/>
            <a:ext cx="162000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복사한 도형을</a:t>
            </a:r>
            <a:endParaRPr lang="en-US" altLang="ko-KR" sz="16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>
              <a:spcBef>
                <a:spcPts val="0"/>
              </a:spcBef>
              <a:defRPr/>
            </a:pP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수직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/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수평으로 이동함</a:t>
            </a:r>
          </a:p>
        </p:txBody>
      </p:sp>
      <p:cxnSp>
        <p:nvCxnSpPr>
          <p:cNvPr id="18" name="연결선: 꺾임 17">
            <a:extLst>
              <a:ext uri="{FF2B5EF4-FFF2-40B4-BE49-F238E27FC236}">
                <a16:creationId xmlns:a16="http://schemas.microsoft.com/office/drawing/2014/main" id="{46969DCC-D5AC-4804-9600-145AEF549A57}"/>
              </a:ext>
            </a:extLst>
          </p:cNvPr>
          <p:cNvCxnSpPr>
            <a:cxnSpLocks/>
            <a:stCxn id="16" idx="3"/>
            <a:endCxn id="12" idx="2"/>
          </p:cNvCxnSpPr>
          <p:nvPr/>
        </p:nvCxnSpPr>
        <p:spPr bwMode="auto">
          <a:xfrm flipV="1">
            <a:off x="5347255" y="1764919"/>
            <a:ext cx="614691" cy="142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 w="19050" cap="flat" cmpd="sng" algn="ctr">
            <a:solidFill>
              <a:schemeClr val="bg2"/>
            </a:solidFill>
            <a:prstDash val="sysDot"/>
            <a:round/>
            <a:headEnd type="oval" w="med" len="med"/>
            <a:tailEnd type="stealth"/>
          </a:ln>
          <a:effectLst/>
        </p:spPr>
      </p:cxnSp>
      <p:cxnSp>
        <p:nvCxnSpPr>
          <p:cNvPr id="19" name="연결선: 꺾임 18">
            <a:extLst>
              <a:ext uri="{FF2B5EF4-FFF2-40B4-BE49-F238E27FC236}">
                <a16:creationId xmlns:a16="http://schemas.microsoft.com/office/drawing/2014/main" id="{2BAEE48A-8CA2-4618-A4F2-3B77545C2C7E}"/>
              </a:ext>
            </a:extLst>
          </p:cNvPr>
          <p:cNvCxnSpPr>
            <a:cxnSpLocks/>
            <a:stCxn id="16" idx="2"/>
            <a:endCxn id="14" idx="0"/>
          </p:cNvCxnSpPr>
          <p:nvPr/>
        </p:nvCxnSpPr>
        <p:spPr bwMode="auto">
          <a:xfrm rot="5400000">
            <a:off x="4149187" y="2530978"/>
            <a:ext cx="920175" cy="134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 w="19050" cap="flat" cmpd="sng" algn="ctr">
            <a:solidFill>
              <a:schemeClr val="bg2"/>
            </a:solidFill>
            <a:prstDash val="sysDot"/>
            <a:round/>
            <a:headEnd type="oval" w="med" len="med"/>
            <a:tailEnd type="stealth"/>
          </a:ln>
          <a:effectLst/>
        </p:spPr>
      </p:cxnSp>
      <p:cxnSp>
        <p:nvCxnSpPr>
          <p:cNvPr id="20" name="연결선: 꺾임 19">
            <a:extLst>
              <a:ext uri="{FF2B5EF4-FFF2-40B4-BE49-F238E27FC236}">
                <a16:creationId xmlns:a16="http://schemas.microsoft.com/office/drawing/2014/main" id="{F2AD0A93-D02E-45A0-9A74-EE480EB61211}"/>
              </a:ext>
            </a:extLst>
          </p:cNvPr>
          <p:cNvCxnSpPr>
            <a:cxnSpLocks/>
            <a:stCxn id="17" idx="0"/>
            <a:endCxn id="13" idx="4"/>
          </p:cNvCxnSpPr>
          <p:nvPr/>
        </p:nvCxnSpPr>
        <p:spPr bwMode="auto">
          <a:xfrm rot="16200000" flipV="1">
            <a:off x="8261441" y="4828474"/>
            <a:ext cx="796434" cy="268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 w="19050" cap="flat" cmpd="sng" algn="ctr">
            <a:solidFill>
              <a:schemeClr val="bg2"/>
            </a:solidFill>
            <a:prstDash val="sysDot"/>
            <a:round/>
            <a:headEnd type="oval" w="med" len="med"/>
            <a:tailEnd type="stealth"/>
          </a:ln>
          <a:effectLst/>
        </p:spPr>
      </p:cxn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89FAB7B4-9935-44B9-BAE1-7B6F59E67235}"/>
              </a:ext>
            </a:extLst>
          </p:cNvPr>
          <p:cNvCxnSpPr>
            <a:cxnSpLocks/>
            <a:stCxn id="17" idx="1"/>
            <a:endCxn id="15" idx="6"/>
          </p:cNvCxnSpPr>
          <p:nvPr/>
        </p:nvCxnSpPr>
        <p:spPr bwMode="auto">
          <a:xfrm rot="10800000">
            <a:off x="7401810" y="5641273"/>
            <a:ext cx="449191" cy="226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 w="19050" cap="flat" cmpd="sng" algn="ctr">
            <a:solidFill>
              <a:schemeClr val="bg2"/>
            </a:solidFill>
            <a:prstDash val="sysDot"/>
            <a:round/>
            <a:headEnd type="oval" w="med" len="med"/>
            <a:tailEnd type="stealth"/>
          </a:ln>
          <a:effectLst/>
        </p:spPr>
      </p:cxnSp>
      <p:pic>
        <p:nvPicPr>
          <p:cNvPr id="22" name="그림 20">
            <a:extLst>
              <a:ext uri="{FF2B5EF4-FFF2-40B4-BE49-F238E27FC236}">
                <a16:creationId xmlns:a16="http://schemas.microsoft.com/office/drawing/2014/main" id="{0E8D5AE6-4F01-480F-B633-0A28B66B58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1" r="16388"/>
          <a:stretch>
            <a:fillRect/>
          </a:stretch>
        </p:blipFill>
        <p:spPr bwMode="auto">
          <a:xfrm rot="-1023014">
            <a:off x="2665133" y="1287980"/>
            <a:ext cx="23177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타원 23">
            <a:extLst>
              <a:ext uri="{FF2B5EF4-FFF2-40B4-BE49-F238E27FC236}">
                <a16:creationId xmlns:a16="http://schemas.microsoft.com/office/drawing/2014/main" id="{3513F64B-84A2-488C-B8BB-633DDFAEA126}"/>
              </a:ext>
            </a:extLst>
          </p:cNvPr>
          <p:cNvSpPr/>
          <p:nvPr/>
        </p:nvSpPr>
        <p:spPr bwMode="auto">
          <a:xfrm>
            <a:off x="5961946" y="2991737"/>
            <a:ext cx="1439863" cy="143986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1" latinLnBrk="1" hangingPunct="1">
              <a:spcBef>
                <a:spcPts val="0"/>
              </a:spcBef>
              <a:defRPr/>
            </a:pPr>
            <a:r>
              <a:rPr lang="en-US" altLang="ko-KR" sz="140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[Shift]</a:t>
            </a:r>
            <a:r>
              <a:rPr lang="ko-KR" altLang="en-US" sz="140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키를</a:t>
            </a:r>
            <a:endParaRPr lang="en-US" altLang="ko-KR" sz="140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sz="140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누른 상태에서</a:t>
            </a:r>
            <a:endParaRPr lang="en-US" altLang="ko-KR" sz="140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sz="140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원을 그리면</a:t>
            </a:r>
            <a:endParaRPr lang="en-US" altLang="ko-KR" sz="140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 eaLnBrk="1" latinLnBrk="1" hangingPunct="1">
              <a:spcBef>
                <a:spcPts val="0"/>
              </a:spcBef>
              <a:defRPr/>
            </a:pPr>
            <a:r>
              <a:rPr lang="en-US" altLang="ko-KR" sz="140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‘</a:t>
            </a:r>
            <a:r>
              <a:rPr lang="ko-KR" altLang="en-US" sz="140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정원</a:t>
            </a:r>
            <a:r>
              <a:rPr lang="en-US" altLang="ko-KR" sz="140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’</a:t>
            </a:r>
            <a:r>
              <a:rPr lang="ko-KR" altLang="en-US" sz="140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이 그려짐</a:t>
            </a:r>
          </a:p>
        </p:txBody>
      </p:sp>
    </p:spTree>
    <p:extLst>
      <p:ext uri="{BB962C8B-B14F-4D97-AF65-F5344CB8AC3E}">
        <p14:creationId xmlns:p14="http://schemas.microsoft.com/office/powerpoint/2010/main" val="2422184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그림 4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평행 사변형 26"/>
          <p:cNvSpPr/>
          <p:nvPr/>
        </p:nvSpPr>
        <p:spPr bwMode="auto">
          <a:xfrm>
            <a:off x="308596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4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컨설턴트</a:t>
            </a:r>
            <a:r>
              <a:rPr lang="ko-KR" altLang="en-US" sz="1600" b="0" dirty="0"/>
              <a:t>의</a:t>
            </a:r>
            <a:r>
              <a:rPr lang="en-US" altLang="ko-KR" sz="1600" b="0" dirty="0"/>
              <a:t> Tip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6" name="제목 3"/>
          <p:cNvSpPr txBox="1">
            <a:spLocks/>
          </p:cNvSpPr>
          <p:nvPr/>
        </p:nvSpPr>
        <p:spPr bwMode="auto">
          <a:xfrm>
            <a:off x="3213149" y="352358"/>
            <a:ext cx="8552851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dirty="0"/>
              <a:t>빠른 </a:t>
            </a:r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정렬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ko-KR" altLang="en-US" dirty="0"/>
              <a:t>과 </a:t>
            </a:r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맞춤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ko-KR" altLang="en-US" dirty="0"/>
              <a:t>을 위한 </a:t>
            </a:r>
            <a:r>
              <a:rPr lang="ko-KR" altLang="en-US" dirty="0" err="1"/>
              <a:t>필살기</a:t>
            </a:r>
            <a:r>
              <a:rPr lang="ko-KR" altLang="en-US" dirty="0"/>
              <a:t> </a:t>
            </a:r>
            <a:r>
              <a:rPr lang="en-US" altLang="ko-KR" dirty="0"/>
              <a:t>⇒ </a:t>
            </a:r>
            <a:r>
              <a:rPr lang="ko-KR" altLang="en-US" dirty="0"/>
              <a:t>②</a:t>
            </a:r>
            <a:r>
              <a:rPr lang="en-US" altLang="ko-KR" dirty="0"/>
              <a:t> </a:t>
            </a:r>
            <a:r>
              <a:rPr lang="ko-KR" altLang="en-US" dirty="0"/>
              <a:t>맞춤</a:t>
            </a:r>
            <a:endParaRPr lang="ko-KR" altLang="en-US" b="0" kern="0" dirty="0"/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2" y="315122"/>
            <a:ext cx="275730" cy="377488"/>
          </a:xfrm>
          <a:prstGeom prst="rect">
            <a:avLst/>
          </a:prstGeom>
        </p:spPr>
      </p:pic>
      <p:sp>
        <p:nvSpPr>
          <p:cNvPr id="25" name="Rectangle 33" descr="어두운 상향 대각선">
            <a:extLst>
              <a:ext uri="{FF2B5EF4-FFF2-40B4-BE49-F238E27FC236}">
                <a16:creationId xmlns:a16="http://schemas.microsoft.com/office/drawing/2014/main" id="{789BFAB1-3572-44FC-B3EF-2B054940E4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00" y="1334387"/>
            <a:ext cx="2479675" cy="5154613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9525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그리기 도구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 → 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서식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b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 → 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정렬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 → 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맞춤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</a:p>
        </p:txBody>
      </p:sp>
      <p:sp>
        <p:nvSpPr>
          <p:cNvPr id="29" name="Rectangle 33" descr="어두운 상향 대각선">
            <a:extLst>
              <a:ext uri="{FF2B5EF4-FFF2-40B4-BE49-F238E27FC236}">
                <a16:creationId xmlns:a16="http://schemas.microsoft.com/office/drawing/2014/main" id="{6E8227DA-B801-47C3-A831-96E1CF2E2C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00" y="908935"/>
            <a:ext cx="2479675" cy="346075"/>
          </a:xfrm>
          <a:prstGeom prst="rect">
            <a:avLst/>
          </a:prstGeom>
          <a:solidFill>
            <a:schemeClr val="tx1"/>
          </a:solidFill>
          <a:ln w="9525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 anchor="ctr"/>
          <a:lstStyle>
            <a:lvl1pPr marL="125413" indent="-125413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eaLnBrk="1" fontAlgn="ctr" latinLnBrk="0" hangingPunct="1">
              <a:spcBef>
                <a:spcPct val="20000"/>
              </a:spcBef>
              <a:defRPr/>
            </a:pPr>
            <a:r>
              <a:rPr lang="en-US" altLang="ko-KR" sz="13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3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메뉴 옵션</a:t>
            </a:r>
            <a:r>
              <a:rPr lang="en-US" altLang="ko-KR" sz="13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endParaRPr lang="ko-KR" altLang="en-US" sz="13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30" name="오각형 21">
            <a:extLst>
              <a:ext uri="{FF2B5EF4-FFF2-40B4-BE49-F238E27FC236}">
                <a16:creationId xmlns:a16="http://schemas.microsoft.com/office/drawing/2014/main" id="{952E5A0D-FB62-4C2F-82FF-7BBB4BB8669D}"/>
              </a:ext>
            </a:extLst>
          </p:cNvPr>
          <p:cNvSpPr/>
          <p:nvPr/>
        </p:nvSpPr>
        <p:spPr>
          <a:xfrm rot="5400000">
            <a:off x="8875779" y="831711"/>
            <a:ext cx="590371" cy="1680075"/>
          </a:xfrm>
          <a:prstGeom prst="homePlate">
            <a:avLst>
              <a:gd name="adj" fmla="val 22632"/>
            </a:avLst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anchor="ctr"/>
          <a:lstStyle/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외부</a:t>
            </a:r>
            <a:r>
              <a:rPr lang="en-US" altLang="ko-KR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/</a:t>
            </a: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내부</a:t>
            </a:r>
            <a:endParaRPr lang="en-US" altLang="ko-KR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환경분석</a:t>
            </a:r>
          </a:p>
        </p:txBody>
      </p:sp>
      <p:sp>
        <p:nvSpPr>
          <p:cNvPr id="31" name="오각형 22">
            <a:extLst>
              <a:ext uri="{FF2B5EF4-FFF2-40B4-BE49-F238E27FC236}">
                <a16:creationId xmlns:a16="http://schemas.microsoft.com/office/drawing/2014/main" id="{2F61FB42-76E2-4BE6-A352-FA9F82DC43C9}"/>
              </a:ext>
            </a:extLst>
          </p:cNvPr>
          <p:cNvSpPr/>
          <p:nvPr/>
        </p:nvSpPr>
        <p:spPr>
          <a:xfrm rot="5400000">
            <a:off x="8875779" y="1445708"/>
            <a:ext cx="590371" cy="1680075"/>
          </a:xfrm>
          <a:prstGeom prst="homePlate">
            <a:avLst>
              <a:gd name="adj" fmla="val 22632"/>
            </a:avLst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anchor="ctr"/>
          <a:lstStyle/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전략적 대안 탐색</a:t>
            </a:r>
          </a:p>
        </p:txBody>
      </p:sp>
      <p:sp>
        <p:nvSpPr>
          <p:cNvPr id="32" name="오각형 23">
            <a:extLst>
              <a:ext uri="{FF2B5EF4-FFF2-40B4-BE49-F238E27FC236}">
                <a16:creationId xmlns:a16="http://schemas.microsoft.com/office/drawing/2014/main" id="{D73C3D8D-425F-4294-8F05-041A09BE428F}"/>
              </a:ext>
            </a:extLst>
          </p:cNvPr>
          <p:cNvSpPr/>
          <p:nvPr/>
        </p:nvSpPr>
        <p:spPr>
          <a:xfrm rot="5400000">
            <a:off x="8875779" y="2673704"/>
            <a:ext cx="590371" cy="1680075"/>
          </a:xfrm>
          <a:prstGeom prst="homePlate">
            <a:avLst>
              <a:gd name="adj" fmla="val 22632"/>
            </a:avLst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anchor="ctr"/>
          <a:lstStyle/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실행계획 수립</a:t>
            </a:r>
          </a:p>
        </p:txBody>
      </p:sp>
      <p:sp>
        <p:nvSpPr>
          <p:cNvPr id="33" name="오각형 24">
            <a:extLst>
              <a:ext uri="{FF2B5EF4-FFF2-40B4-BE49-F238E27FC236}">
                <a16:creationId xmlns:a16="http://schemas.microsoft.com/office/drawing/2014/main" id="{E1E8AA87-CF86-4B55-8273-E1CFD6FA693A}"/>
              </a:ext>
            </a:extLst>
          </p:cNvPr>
          <p:cNvSpPr/>
          <p:nvPr/>
        </p:nvSpPr>
        <p:spPr>
          <a:xfrm rot="5400000">
            <a:off x="8875779" y="3287703"/>
            <a:ext cx="590371" cy="1680075"/>
          </a:xfrm>
          <a:prstGeom prst="homePlate">
            <a:avLst>
              <a:gd name="adj" fmla="val 22632"/>
            </a:avLst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anchor="ctr"/>
          <a:lstStyle/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전략실행</a:t>
            </a:r>
          </a:p>
        </p:txBody>
      </p:sp>
      <p:sp>
        <p:nvSpPr>
          <p:cNvPr id="34" name="오각형 25">
            <a:extLst>
              <a:ext uri="{FF2B5EF4-FFF2-40B4-BE49-F238E27FC236}">
                <a16:creationId xmlns:a16="http://schemas.microsoft.com/office/drawing/2014/main" id="{F7336FCF-B761-4247-95D2-94DA95963105}"/>
              </a:ext>
            </a:extLst>
          </p:cNvPr>
          <p:cNvSpPr/>
          <p:nvPr/>
        </p:nvSpPr>
        <p:spPr>
          <a:xfrm rot="5400000">
            <a:off x="8875779" y="2059707"/>
            <a:ext cx="590371" cy="1680075"/>
          </a:xfrm>
          <a:prstGeom prst="homePlate">
            <a:avLst>
              <a:gd name="adj" fmla="val 22632"/>
            </a:avLst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anchor="ctr"/>
          <a:lstStyle/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전략수립</a:t>
            </a:r>
          </a:p>
        </p:txBody>
      </p:sp>
      <p:sp>
        <p:nvSpPr>
          <p:cNvPr id="35" name="오각형 26">
            <a:extLst>
              <a:ext uri="{FF2B5EF4-FFF2-40B4-BE49-F238E27FC236}">
                <a16:creationId xmlns:a16="http://schemas.microsoft.com/office/drawing/2014/main" id="{AFD27B7D-67DD-4DA2-B65A-0322DC5BCEE7}"/>
              </a:ext>
            </a:extLst>
          </p:cNvPr>
          <p:cNvSpPr/>
          <p:nvPr/>
        </p:nvSpPr>
        <p:spPr bwMode="auto">
          <a:xfrm rot="5400000">
            <a:off x="5407732" y="831393"/>
            <a:ext cx="590379" cy="1680719"/>
          </a:xfrm>
          <a:prstGeom prst="homePlate">
            <a:avLst>
              <a:gd name="adj" fmla="val 22632"/>
            </a:avLst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anchor="ctr"/>
          <a:lstStyle/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외부</a:t>
            </a:r>
            <a:r>
              <a:rPr lang="en-US" altLang="ko-KR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/</a:t>
            </a: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내부</a:t>
            </a:r>
            <a:endParaRPr lang="en-US" altLang="ko-KR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환경분석</a:t>
            </a:r>
          </a:p>
        </p:txBody>
      </p:sp>
      <p:sp>
        <p:nvSpPr>
          <p:cNvPr id="36" name="오각형 27">
            <a:extLst>
              <a:ext uri="{FF2B5EF4-FFF2-40B4-BE49-F238E27FC236}">
                <a16:creationId xmlns:a16="http://schemas.microsoft.com/office/drawing/2014/main" id="{7FF1AFB6-4E19-48D3-A7B5-7B90BCF3BC98}"/>
              </a:ext>
            </a:extLst>
          </p:cNvPr>
          <p:cNvSpPr/>
          <p:nvPr/>
        </p:nvSpPr>
        <p:spPr bwMode="auto">
          <a:xfrm rot="5400000">
            <a:off x="5904136" y="1227067"/>
            <a:ext cx="590379" cy="1680719"/>
          </a:xfrm>
          <a:prstGeom prst="homePlate">
            <a:avLst>
              <a:gd name="adj" fmla="val 22632"/>
            </a:avLst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anchor="ctr"/>
          <a:lstStyle/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전략적 대안 탐색</a:t>
            </a:r>
          </a:p>
        </p:txBody>
      </p:sp>
      <p:sp>
        <p:nvSpPr>
          <p:cNvPr id="37" name="오각형 28">
            <a:extLst>
              <a:ext uri="{FF2B5EF4-FFF2-40B4-BE49-F238E27FC236}">
                <a16:creationId xmlns:a16="http://schemas.microsoft.com/office/drawing/2014/main" id="{87C761E3-737A-4FB8-A8DD-D158794C91FE}"/>
              </a:ext>
            </a:extLst>
          </p:cNvPr>
          <p:cNvSpPr/>
          <p:nvPr/>
        </p:nvSpPr>
        <p:spPr bwMode="auto">
          <a:xfrm rot="5400000">
            <a:off x="4769136" y="2577196"/>
            <a:ext cx="590379" cy="1680719"/>
          </a:xfrm>
          <a:prstGeom prst="homePlate">
            <a:avLst>
              <a:gd name="adj" fmla="val 22632"/>
            </a:avLst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anchor="ctr"/>
          <a:lstStyle/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실행계획 수립</a:t>
            </a:r>
          </a:p>
        </p:txBody>
      </p:sp>
      <p:sp>
        <p:nvSpPr>
          <p:cNvPr id="38" name="오각형 29">
            <a:extLst>
              <a:ext uri="{FF2B5EF4-FFF2-40B4-BE49-F238E27FC236}">
                <a16:creationId xmlns:a16="http://schemas.microsoft.com/office/drawing/2014/main" id="{754B453E-17AF-4C65-96B3-A40682EC0AE7}"/>
              </a:ext>
            </a:extLst>
          </p:cNvPr>
          <p:cNvSpPr/>
          <p:nvPr/>
        </p:nvSpPr>
        <p:spPr bwMode="auto">
          <a:xfrm rot="5400000">
            <a:off x="5407732" y="3287426"/>
            <a:ext cx="590379" cy="1680719"/>
          </a:xfrm>
          <a:prstGeom prst="homePlate">
            <a:avLst>
              <a:gd name="adj" fmla="val 22632"/>
            </a:avLst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anchor="ctr"/>
          <a:lstStyle/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전략실행</a:t>
            </a:r>
          </a:p>
        </p:txBody>
      </p:sp>
      <p:sp>
        <p:nvSpPr>
          <p:cNvPr id="39" name="오각형 30">
            <a:extLst>
              <a:ext uri="{FF2B5EF4-FFF2-40B4-BE49-F238E27FC236}">
                <a16:creationId xmlns:a16="http://schemas.microsoft.com/office/drawing/2014/main" id="{0BA93770-B82D-4DD0-B488-404B41BE8696}"/>
              </a:ext>
            </a:extLst>
          </p:cNvPr>
          <p:cNvSpPr/>
          <p:nvPr/>
        </p:nvSpPr>
        <p:spPr bwMode="auto">
          <a:xfrm rot="5400000">
            <a:off x="4952220" y="1996435"/>
            <a:ext cx="590379" cy="1680719"/>
          </a:xfrm>
          <a:prstGeom prst="homePlate">
            <a:avLst>
              <a:gd name="adj" fmla="val 22632"/>
            </a:avLst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anchor="ctr"/>
          <a:lstStyle/>
          <a:p>
            <a:pPr algn="ctr" eaLnBrk="1" latinLnBrk="1" hangingPunct="1">
              <a:spcBef>
                <a:spcPts val="0"/>
              </a:spcBef>
              <a:defRPr/>
            </a:pPr>
            <a:r>
              <a:rPr lang="ko-KR" altLang="en-US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전략수립</a:t>
            </a:r>
          </a:p>
        </p:txBody>
      </p:sp>
      <p:pic>
        <p:nvPicPr>
          <p:cNvPr id="40" name="그림 49">
            <a:extLst>
              <a:ext uri="{FF2B5EF4-FFF2-40B4-BE49-F238E27FC236}">
                <a16:creationId xmlns:a16="http://schemas.microsoft.com/office/drawing/2014/main" id="{545AD915-5DB1-438B-9293-F7079CA476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73" y="2962910"/>
            <a:ext cx="2006600" cy="2628900"/>
          </a:xfrm>
          <a:prstGeom prst="rect">
            <a:avLst/>
          </a:prstGeom>
          <a:solidFill>
            <a:schemeClr val="bg2">
              <a:lumMod val="20000"/>
              <a:lumOff val="80000"/>
              <a:alpha val="20000"/>
            </a:schemeClr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  <a:extLst/>
        </p:spPr>
      </p:pic>
      <p:sp>
        <p:nvSpPr>
          <p:cNvPr id="45" name="TextBox 53">
            <a:extLst>
              <a:ext uri="{FF2B5EF4-FFF2-40B4-BE49-F238E27FC236}">
                <a16:creationId xmlns:a16="http://schemas.microsoft.com/office/drawing/2014/main" id="{4A1897A0-5003-48BB-8DB5-779A96B0D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2773" y="5714766"/>
            <a:ext cx="68332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eaLnBrk="1" latinLnBrk="0" hangingPunct="1">
              <a:spcBef>
                <a:spcPct val="0"/>
              </a:spcBef>
              <a:defRPr/>
            </a:pPr>
            <a:r>
              <a:rPr lang="ko-KR" altLang="en-US" sz="2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여러 개체를 쉽고 빠르게 </a:t>
            </a:r>
            <a:r>
              <a:rPr lang="en-US" altLang="ko-KR" sz="2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2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맞춤</a:t>
            </a:r>
            <a:r>
              <a:rPr lang="en-US" altLang="ko-KR" sz="2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r>
              <a:rPr lang="ko-KR" altLang="en-US" sz="2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과 </a:t>
            </a:r>
            <a:r>
              <a:rPr lang="en-US" altLang="ko-KR" sz="2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2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정렬</a:t>
            </a:r>
            <a:r>
              <a:rPr lang="en-US" altLang="ko-KR" sz="2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 </a:t>
            </a:r>
            <a:r>
              <a:rPr lang="ko-KR" altLang="en-US" sz="2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가능</a:t>
            </a:r>
          </a:p>
        </p:txBody>
      </p:sp>
      <p:sp>
        <p:nvSpPr>
          <p:cNvPr id="46" name="AutoShape 22">
            <a:extLst>
              <a:ext uri="{FF2B5EF4-FFF2-40B4-BE49-F238E27FC236}">
                <a16:creationId xmlns:a16="http://schemas.microsoft.com/office/drawing/2014/main" id="{AC3C7E5F-DF11-41C2-BE90-713F26176465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943267" y="2753154"/>
            <a:ext cx="3130879" cy="391461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tx1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1" rIns="90488" bIns="44451" anchor="ctr"/>
          <a:lstStyle>
            <a:lvl1pPr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endParaRPr lang="ko-KR" altLang="en-US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7" name="그림 46">
            <a:extLst>
              <a:ext uri="{FF2B5EF4-FFF2-40B4-BE49-F238E27FC236}">
                <a16:creationId xmlns:a16="http://schemas.microsoft.com/office/drawing/2014/main" id="{A6FFA590-838F-42A9-A00C-D4116FEE2A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005" y="1964039"/>
            <a:ext cx="2286000" cy="8763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8" name="직사각형 47">
            <a:extLst>
              <a:ext uri="{FF2B5EF4-FFF2-40B4-BE49-F238E27FC236}">
                <a16:creationId xmlns:a16="http://schemas.microsoft.com/office/drawing/2014/main" id="{C6830545-B6D9-47FC-939F-7D4B6E0C0336}"/>
              </a:ext>
            </a:extLst>
          </p:cNvPr>
          <p:cNvSpPr/>
          <p:nvPr/>
        </p:nvSpPr>
        <p:spPr bwMode="auto">
          <a:xfrm>
            <a:off x="1989098" y="1988975"/>
            <a:ext cx="537143" cy="207035"/>
          </a:xfrm>
          <a:prstGeom prst="rect">
            <a:avLst/>
          </a:prstGeom>
          <a:solidFill>
            <a:schemeClr val="bg2">
              <a:lumMod val="20000"/>
              <a:lumOff val="80000"/>
              <a:alpha val="20000"/>
            </a:schemeClr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1" latinLnBrk="1" hangingPunct="1">
              <a:spcBef>
                <a:spcPts val="0"/>
              </a:spcBef>
              <a:defRPr/>
            </a:pPr>
            <a:endParaRPr lang="ko-KR" altLang="en-US" dirty="0">
              <a:solidFill>
                <a:srgbClr val="FFFF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9" name="그림 20">
            <a:extLst>
              <a:ext uri="{FF2B5EF4-FFF2-40B4-BE49-F238E27FC236}">
                <a16:creationId xmlns:a16="http://schemas.microsoft.com/office/drawing/2014/main" id="{F6E833DD-8954-4819-9CE4-75C56494B3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1" r="16388"/>
          <a:stretch>
            <a:fillRect/>
          </a:stretch>
        </p:blipFill>
        <p:spPr bwMode="auto">
          <a:xfrm rot="-1023014">
            <a:off x="2665133" y="1287980"/>
            <a:ext cx="23177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B288BD12-4178-436B-9070-4B2218CF8252}"/>
              </a:ext>
            </a:extLst>
          </p:cNvPr>
          <p:cNvCxnSpPr/>
          <p:nvPr/>
        </p:nvCxnSpPr>
        <p:spPr bwMode="auto">
          <a:xfrm>
            <a:off x="4203364" y="1043935"/>
            <a:ext cx="0" cy="3690065"/>
          </a:xfrm>
          <a:prstGeom prst="line">
            <a:avLst/>
          </a:prstGeom>
          <a:solidFill>
            <a:schemeClr val="bg1"/>
          </a:solidFill>
          <a:ln w="6350" cap="flat" cmpd="sng" algn="ctr">
            <a:solidFill>
              <a:schemeClr val="bg2">
                <a:lumMod val="40000"/>
                <a:lumOff val="60000"/>
              </a:schemeClr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1" name="직선 연결선 50">
            <a:extLst>
              <a:ext uri="{FF2B5EF4-FFF2-40B4-BE49-F238E27FC236}">
                <a16:creationId xmlns:a16="http://schemas.microsoft.com/office/drawing/2014/main" id="{6191C108-17EC-4B67-84C9-D6655AE4CE40}"/>
              </a:ext>
            </a:extLst>
          </p:cNvPr>
          <p:cNvCxnSpPr/>
          <p:nvPr/>
        </p:nvCxnSpPr>
        <p:spPr bwMode="auto">
          <a:xfrm>
            <a:off x="7047900" y="1043935"/>
            <a:ext cx="0" cy="3690065"/>
          </a:xfrm>
          <a:prstGeom prst="line">
            <a:avLst/>
          </a:prstGeom>
          <a:solidFill>
            <a:schemeClr val="bg1"/>
          </a:solidFill>
          <a:ln w="6350" cap="flat" cmpd="sng" algn="ctr">
            <a:solidFill>
              <a:schemeClr val="bg2">
                <a:lumMod val="40000"/>
                <a:lumOff val="60000"/>
              </a:schemeClr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E4847558-8209-4370-A3F4-D6355D56182E}"/>
              </a:ext>
            </a:extLst>
          </p:cNvPr>
          <p:cNvCxnSpPr/>
          <p:nvPr/>
        </p:nvCxnSpPr>
        <p:spPr bwMode="auto">
          <a:xfrm>
            <a:off x="3936000" y="1372487"/>
            <a:ext cx="3376976" cy="0"/>
          </a:xfrm>
          <a:prstGeom prst="line">
            <a:avLst/>
          </a:prstGeom>
          <a:solidFill>
            <a:schemeClr val="bg1"/>
          </a:solidFill>
          <a:ln w="6350" cap="flat" cmpd="sng" algn="ctr">
            <a:solidFill>
              <a:schemeClr val="bg2">
                <a:lumMod val="40000"/>
                <a:lumOff val="60000"/>
              </a:schemeClr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2" name="직선 연결선 51">
            <a:extLst>
              <a:ext uri="{FF2B5EF4-FFF2-40B4-BE49-F238E27FC236}">
                <a16:creationId xmlns:a16="http://schemas.microsoft.com/office/drawing/2014/main" id="{637C0D8C-6D38-4773-AACB-8658D01C4642}"/>
              </a:ext>
            </a:extLst>
          </p:cNvPr>
          <p:cNvCxnSpPr/>
          <p:nvPr/>
        </p:nvCxnSpPr>
        <p:spPr bwMode="auto">
          <a:xfrm>
            <a:off x="3936000" y="4441976"/>
            <a:ext cx="3376976" cy="0"/>
          </a:xfrm>
          <a:prstGeom prst="line">
            <a:avLst/>
          </a:prstGeom>
          <a:solidFill>
            <a:schemeClr val="bg1"/>
          </a:solidFill>
          <a:ln w="6350" cap="flat" cmpd="sng" algn="ctr">
            <a:solidFill>
              <a:schemeClr val="bg2">
                <a:lumMod val="40000"/>
                <a:lumOff val="60000"/>
              </a:schemeClr>
            </a:solidFill>
            <a:prstDash val="dash"/>
            <a:round/>
            <a:headEnd type="none" w="med" len="med"/>
            <a:tailEnd type="none"/>
          </a:ln>
          <a:effectLst/>
        </p:spPr>
      </p:cxnSp>
      <p:cxnSp>
        <p:nvCxnSpPr>
          <p:cNvPr id="59" name="직선 연결선 58">
            <a:extLst>
              <a:ext uri="{FF2B5EF4-FFF2-40B4-BE49-F238E27FC236}">
                <a16:creationId xmlns:a16="http://schemas.microsoft.com/office/drawing/2014/main" id="{21EACB65-4DF9-4FE0-AEFD-505E247240FE}"/>
              </a:ext>
            </a:extLst>
          </p:cNvPr>
          <p:cNvCxnSpPr/>
          <p:nvPr/>
        </p:nvCxnSpPr>
        <p:spPr bwMode="auto">
          <a:xfrm>
            <a:off x="5632108" y="1087694"/>
            <a:ext cx="0" cy="3690065"/>
          </a:xfrm>
          <a:prstGeom prst="line">
            <a:avLst/>
          </a:prstGeom>
          <a:solidFill>
            <a:schemeClr val="bg1"/>
          </a:solidFill>
          <a:ln w="6350" cap="flat" cmpd="sng" algn="ctr">
            <a:solidFill>
              <a:schemeClr val="bg2">
                <a:lumMod val="40000"/>
                <a:lumOff val="60000"/>
              </a:schemeClr>
            </a:solidFill>
            <a:prstDash val="dash"/>
            <a:round/>
            <a:headEnd type="none" w="med" len="med"/>
            <a:tailEnd type="none"/>
          </a:ln>
          <a:effectLst/>
        </p:spPr>
      </p:cxn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503E0757-DE31-4A44-8BD2-EBC847BA61B8}"/>
              </a:ext>
            </a:extLst>
          </p:cNvPr>
          <p:cNvGrpSpPr/>
          <p:nvPr/>
        </p:nvGrpSpPr>
        <p:grpSpPr>
          <a:xfrm>
            <a:off x="6265646" y="4672912"/>
            <a:ext cx="2481616" cy="767577"/>
            <a:chOff x="5466516" y="4764145"/>
            <a:chExt cx="1793875" cy="554855"/>
          </a:xfrm>
        </p:grpSpPr>
        <p:pic>
          <p:nvPicPr>
            <p:cNvPr id="42" name="그림 51">
              <a:extLst>
                <a:ext uri="{FF2B5EF4-FFF2-40B4-BE49-F238E27FC236}">
                  <a16:creationId xmlns:a16="http://schemas.microsoft.com/office/drawing/2014/main" id="{CD34A4AA-97E8-4613-85BB-491132780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172" r="10648" b="79845"/>
            <a:stretch>
              <a:fillRect/>
            </a:stretch>
          </p:blipFill>
          <p:spPr bwMode="auto">
            <a:xfrm>
              <a:off x="5466516" y="4764145"/>
              <a:ext cx="1793875" cy="261938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그림 52">
              <a:extLst>
                <a:ext uri="{FF2B5EF4-FFF2-40B4-BE49-F238E27FC236}">
                  <a16:creationId xmlns:a16="http://schemas.microsoft.com/office/drawing/2014/main" id="{41E4B468-ED9B-4A0D-92C0-03C5F24DE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250" r="10648" b="21056"/>
            <a:stretch>
              <a:fillRect/>
            </a:stretch>
          </p:blipFill>
          <p:spPr bwMode="auto">
            <a:xfrm>
              <a:off x="5466516" y="5065000"/>
              <a:ext cx="1793875" cy="25400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456577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그림 4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평행 사변형 26"/>
          <p:cNvSpPr/>
          <p:nvPr/>
        </p:nvSpPr>
        <p:spPr bwMode="auto">
          <a:xfrm>
            <a:off x="308596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4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컨설턴트</a:t>
            </a:r>
            <a:r>
              <a:rPr lang="ko-KR" altLang="en-US" sz="1600" b="0" dirty="0"/>
              <a:t>의</a:t>
            </a:r>
            <a:r>
              <a:rPr lang="en-US" altLang="ko-KR" sz="1600" b="0" dirty="0"/>
              <a:t> Tip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6" name="제목 3"/>
          <p:cNvSpPr txBox="1">
            <a:spLocks/>
          </p:cNvSpPr>
          <p:nvPr/>
        </p:nvSpPr>
        <p:spPr bwMode="auto">
          <a:xfrm>
            <a:off x="3213149" y="352358"/>
            <a:ext cx="8552851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dirty="0"/>
              <a:t>빠른 </a:t>
            </a:r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정렬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ko-KR" altLang="en-US" dirty="0"/>
              <a:t>과 </a:t>
            </a:r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맞춤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ko-KR" altLang="en-US" dirty="0"/>
              <a:t>을 위한 </a:t>
            </a:r>
            <a:r>
              <a:rPr lang="ko-KR" altLang="en-US" dirty="0" err="1"/>
              <a:t>필살기</a:t>
            </a:r>
            <a:r>
              <a:rPr lang="ko-KR" altLang="en-US" dirty="0"/>
              <a:t> </a:t>
            </a:r>
            <a:r>
              <a:rPr lang="en-US" altLang="ko-KR" dirty="0"/>
              <a:t>⇒ </a:t>
            </a:r>
            <a:r>
              <a:rPr lang="ko-KR" altLang="en-US" dirty="0"/>
              <a:t>③</a:t>
            </a:r>
            <a:r>
              <a:rPr lang="en-US" altLang="ko-KR" dirty="0"/>
              <a:t> </a:t>
            </a:r>
            <a:r>
              <a:rPr lang="ko-KR" altLang="en-US" dirty="0"/>
              <a:t>그룹</a:t>
            </a:r>
            <a:r>
              <a:rPr lang="en-US" altLang="ko-KR" dirty="0"/>
              <a:t>/</a:t>
            </a:r>
            <a:r>
              <a:rPr lang="ko-KR" altLang="en-US" dirty="0"/>
              <a:t>그룹 해제</a:t>
            </a:r>
            <a:endParaRPr lang="ko-KR" altLang="en-US" b="0" kern="0" dirty="0"/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2" y="315122"/>
            <a:ext cx="275730" cy="377488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F9A5C69E-B273-457E-A8F8-0033D5898F76}"/>
              </a:ext>
            </a:extLst>
          </p:cNvPr>
          <p:cNvGrpSpPr/>
          <p:nvPr/>
        </p:nvGrpSpPr>
        <p:grpSpPr>
          <a:xfrm>
            <a:off x="8607077" y="2358782"/>
            <a:ext cx="1715400" cy="3130338"/>
            <a:chOff x="8607077" y="2358782"/>
            <a:chExt cx="1715400" cy="3130338"/>
          </a:xfrm>
        </p:grpSpPr>
        <p:sp>
          <p:nvSpPr>
            <p:cNvPr id="54" name="화살표: 오각형 53">
              <a:extLst>
                <a:ext uri="{FF2B5EF4-FFF2-40B4-BE49-F238E27FC236}">
                  <a16:creationId xmlns:a16="http://schemas.microsoft.com/office/drawing/2014/main" id="{2851FE92-6AAE-4334-9077-BFC84AE909BD}"/>
                </a:ext>
              </a:extLst>
            </p:cNvPr>
            <p:cNvSpPr/>
            <p:nvPr/>
          </p:nvSpPr>
          <p:spPr bwMode="auto">
            <a:xfrm rot="5400000">
              <a:off x="9158166" y="1807693"/>
              <a:ext cx="613222" cy="1715400"/>
            </a:xfrm>
            <a:prstGeom prst="homePlate">
              <a:avLst>
                <a:gd name="adj" fmla="val 22209"/>
              </a:avLst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vert270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1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ko-KR" altLang="en-US" sz="1400" dirty="0"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외부</a:t>
              </a:r>
              <a:r>
                <a:rPr lang="en-US" altLang="ko-KR" sz="1400" dirty="0"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/</a:t>
              </a:r>
              <a:r>
                <a:rPr lang="ko-KR" altLang="en-US" sz="1400" dirty="0"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내부</a:t>
              </a:r>
              <a:endParaRPr lang="en-US" altLang="ko-KR" sz="1400" dirty="0">
                <a:latin typeface="Noto Sans CJK KR Bold" panose="020B0800000000000000" pitchFamily="34" charset="-127"/>
                <a:ea typeface="Noto Sans CJK KR Bold" panose="020B0800000000000000" pitchFamily="34" charset="-127"/>
              </a:endParaRPr>
            </a:p>
            <a:p>
              <a:pPr marR="0" algn="ctr" defTabSz="914400" rtl="0" eaLnBrk="1" fontAlgn="base" latinLnBrk="1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ko-KR" altLang="en-US" sz="1400" dirty="0"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환경분석</a:t>
              </a:r>
            </a:p>
          </p:txBody>
        </p:sp>
        <p:sp>
          <p:nvSpPr>
            <p:cNvPr id="55" name="화살표: 오각형 54">
              <a:extLst>
                <a:ext uri="{FF2B5EF4-FFF2-40B4-BE49-F238E27FC236}">
                  <a16:creationId xmlns:a16="http://schemas.microsoft.com/office/drawing/2014/main" id="{1881EECE-053C-4A8D-877C-E988F67DC045}"/>
                </a:ext>
              </a:extLst>
            </p:cNvPr>
            <p:cNvSpPr/>
            <p:nvPr/>
          </p:nvSpPr>
          <p:spPr bwMode="auto">
            <a:xfrm rot="5400000">
              <a:off x="9158166" y="2436972"/>
              <a:ext cx="613222" cy="1715400"/>
            </a:xfrm>
            <a:prstGeom prst="homePlate">
              <a:avLst>
                <a:gd name="adj" fmla="val 22209"/>
              </a:avLst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vert270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latinLnBrk="1" hangingPunct="1">
                <a:spcBef>
                  <a:spcPts val="0"/>
                </a:spcBef>
              </a:pPr>
              <a:r>
                <a:rPr lang="ko-KR" altLang="en-US" sz="1400" dirty="0"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전략적 대안 탐색</a:t>
              </a:r>
            </a:p>
          </p:txBody>
        </p:sp>
        <p:sp>
          <p:nvSpPr>
            <p:cNvPr id="56" name="화살표: 오각형 55">
              <a:extLst>
                <a:ext uri="{FF2B5EF4-FFF2-40B4-BE49-F238E27FC236}">
                  <a16:creationId xmlns:a16="http://schemas.microsoft.com/office/drawing/2014/main" id="{E49DA6E6-3070-48CD-B272-3AA0B9496801}"/>
                </a:ext>
              </a:extLst>
            </p:cNvPr>
            <p:cNvSpPr/>
            <p:nvPr/>
          </p:nvSpPr>
          <p:spPr bwMode="auto">
            <a:xfrm rot="5400000">
              <a:off x="9158166" y="3066251"/>
              <a:ext cx="613222" cy="1715400"/>
            </a:xfrm>
            <a:prstGeom prst="homePlate">
              <a:avLst>
                <a:gd name="adj" fmla="val 22209"/>
              </a:avLst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vert270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latinLnBrk="1" hangingPunct="1">
                <a:spcBef>
                  <a:spcPts val="0"/>
                </a:spcBef>
              </a:pPr>
              <a:r>
                <a:rPr lang="ko-KR" altLang="en-US" sz="1400" dirty="0"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전략수립</a:t>
              </a:r>
            </a:p>
          </p:txBody>
        </p:sp>
        <p:sp>
          <p:nvSpPr>
            <p:cNvPr id="57" name="화살표: 오각형 56">
              <a:extLst>
                <a:ext uri="{FF2B5EF4-FFF2-40B4-BE49-F238E27FC236}">
                  <a16:creationId xmlns:a16="http://schemas.microsoft.com/office/drawing/2014/main" id="{B8204AE0-4351-4AC8-ADD1-AF0FE44E84B5}"/>
                </a:ext>
              </a:extLst>
            </p:cNvPr>
            <p:cNvSpPr/>
            <p:nvPr/>
          </p:nvSpPr>
          <p:spPr bwMode="auto">
            <a:xfrm rot="5400000">
              <a:off x="9158166" y="3695530"/>
              <a:ext cx="613222" cy="1715400"/>
            </a:xfrm>
            <a:prstGeom prst="homePlate">
              <a:avLst>
                <a:gd name="adj" fmla="val 22209"/>
              </a:avLst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vert270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latinLnBrk="1" hangingPunct="1">
                <a:spcBef>
                  <a:spcPts val="0"/>
                </a:spcBef>
              </a:pPr>
              <a:r>
                <a:rPr lang="ko-KR" altLang="en-US" sz="1400" dirty="0"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실행계획 수립</a:t>
              </a:r>
            </a:p>
          </p:txBody>
        </p:sp>
        <p:sp>
          <p:nvSpPr>
            <p:cNvPr id="58" name="화살표: 오각형 57">
              <a:extLst>
                <a:ext uri="{FF2B5EF4-FFF2-40B4-BE49-F238E27FC236}">
                  <a16:creationId xmlns:a16="http://schemas.microsoft.com/office/drawing/2014/main" id="{837F3EA5-8E34-4873-83AD-0C4F82B1C227}"/>
                </a:ext>
              </a:extLst>
            </p:cNvPr>
            <p:cNvSpPr/>
            <p:nvPr/>
          </p:nvSpPr>
          <p:spPr bwMode="auto">
            <a:xfrm rot="5400000">
              <a:off x="9158166" y="4324809"/>
              <a:ext cx="613222" cy="1715400"/>
            </a:xfrm>
            <a:prstGeom prst="homePlate">
              <a:avLst>
                <a:gd name="adj" fmla="val 22209"/>
              </a:avLst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vert270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latinLnBrk="1" hangingPunct="1">
                <a:spcBef>
                  <a:spcPts val="0"/>
                </a:spcBef>
              </a:pPr>
              <a:r>
                <a:rPr lang="ko-KR" altLang="en-US" sz="1400"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전략실행</a:t>
              </a:r>
              <a:endParaRPr lang="ko-KR" altLang="en-US" sz="1400" dirty="0">
                <a:latin typeface="Noto Sans CJK KR Bold" panose="020B0800000000000000" pitchFamily="34" charset="-127"/>
                <a:ea typeface="Noto Sans CJK KR Bold" panose="020B0800000000000000" pitchFamily="34" charset="-127"/>
              </a:endParaRPr>
            </a:p>
          </p:txBody>
        </p:sp>
      </p:grp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26E1EF32-180D-4DA6-ADDF-359DAD0EB5D5}"/>
              </a:ext>
            </a:extLst>
          </p:cNvPr>
          <p:cNvGrpSpPr/>
          <p:nvPr/>
        </p:nvGrpSpPr>
        <p:grpSpPr>
          <a:xfrm>
            <a:off x="6824134" y="4532878"/>
            <a:ext cx="1200151" cy="919163"/>
            <a:chOff x="5675955" y="2087706"/>
            <a:chExt cx="1200150" cy="919162"/>
          </a:xfrm>
        </p:grpSpPr>
        <p:pic>
          <p:nvPicPr>
            <p:cNvPr id="61" name="그림 60">
              <a:extLst>
                <a:ext uri="{FF2B5EF4-FFF2-40B4-BE49-F238E27FC236}">
                  <a16:creationId xmlns:a16="http://schemas.microsoft.com/office/drawing/2014/main" id="{7574716F-4047-4469-8E66-5479ECDB7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75955" y="2087706"/>
              <a:ext cx="1200150" cy="742950"/>
            </a:xfrm>
            <a:prstGeom prst="rect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62" name="그림 61">
              <a:extLst>
                <a:ext uri="{FF2B5EF4-FFF2-40B4-BE49-F238E27FC236}">
                  <a16:creationId xmlns:a16="http://schemas.microsoft.com/office/drawing/2014/main" id="{8E205B8C-9445-4819-8011-9B27316BD9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backgroundMark x1="60870" y1="21622" x2="60870" y2="21622"/>
                          <a14:backgroundMark x1="73913" y1="67568" x2="73913" y2="67568"/>
                          <a14:backgroundMark x1="30435" y1="78378" x2="30435" y2="7837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618000" y="2654443"/>
              <a:ext cx="219075" cy="352425"/>
            </a:xfrm>
            <a:prstGeom prst="rect">
              <a:avLst/>
            </a:prstGeom>
          </p:spPr>
        </p:pic>
      </p:grpSp>
      <p:pic>
        <p:nvPicPr>
          <p:cNvPr id="63" name="그림 62">
            <a:extLst>
              <a:ext uri="{FF2B5EF4-FFF2-40B4-BE49-F238E27FC236}">
                <a16:creationId xmlns:a16="http://schemas.microsoft.com/office/drawing/2014/main" id="{139FA38A-E098-44E1-99C0-778C426189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3659" y="2183353"/>
            <a:ext cx="1181100" cy="723900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</p:pic>
      <p:cxnSp>
        <p:nvCxnSpPr>
          <p:cNvPr id="64" name="직선 화살표 연결선 63">
            <a:extLst>
              <a:ext uri="{FF2B5EF4-FFF2-40B4-BE49-F238E27FC236}">
                <a16:creationId xmlns:a16="http://schemas.microsoft.com/office/drawing/2014/main" id="{EBE352B7-BE6C-4312-ABA6-61C5FD1BA51B}"/>
              </a:ext>
            </a:extLst>
          </p:cNvPr>
          <p:cNvCxnSpPr/>
          <p:nvPr/>
        </p:nvCxnSpPr>
        <p:spPr bwMode="auto">
          <a:xfrm flipH="1">
            <a:off x="6447613" y="5432524"/>
            <a:ext cx="1935000" cy="0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chemeClr val="bg2"/>
            </a:solidFill>
            <a:prstDash val="sysDot"/>
            <a:round/>
            <a:headEnd type="oval" w="lg" len="lg"/>
            <a:tailEnd type="stealth" w="lg" len="lg"/>
          </a:ln>
          <a:effectLst/>
        </p:spPr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29CBE831-5854-491D-BF26-759114702C7F}"/>
              </a:ext>
            </a:extLst>
          </p:cNvPr>
          <p:cNvSpPr txBox="1"/>
          <p:nvPr/>
        </p:nvSpPr>
        <p:spPr>
          <a:xfrm>
            <a:off x="5764231" y="1297669"/>
            <a:ext cx="330177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ko-KR" altLang="en-US" sz="1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각각의 도형을 전체 선택하고</a:t>
            </a:r>
            <a:endParaRPr lang="en-US" altLang="ko-KR" sz="18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ko-KR" sz="1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그룹</a:t>
            </a:r>
            <a:r>
              <a:rPr lang="en-US" altLang="ko-KR" sz="1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r>
              <a:rPr lang="ko-KR" altLang="en-US" sz="1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을 클릭하면</a:t>
            </a:r>
          </a:p>
        </p:txBody>
      </p:sp>
      <p:cxnSp>
        <p:nvCxnSpPr>
          <p:cNvPr id="66" name="직선 화살표 연결선 65">
            <a:extLst>
              <a:ext uri="{FF2B5EF4-FFF2-40B4-BE49-F238E27FC236}">
                <a16:creationId xmlns:a16="http://schemas.microsoft.com/office/drawing/2014/main" id="{6B5E0BDD-E441-4233-BC72-2128694B96F4}"/>
              </a:ext>
            </a:extLst>
          </p:cNvPr>
          <p:cNvCxnSpPr>
            <a:cxnSpLocks/>
            <a:stCxn id="68" idx="3"/>
            <a:endCxn id="84" idx="1"/>
          </p:cNvCxnSpPr>
          <p:nvPr/>
        </p:nvCxnSpPr>
        <p:spPr bwMode="auto">
          <a:xfrm>
            <a:off x="5910820" y="1966388"/>
            <a:ext cx="2867810" cy="0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chemeClr val="bg2"/>
            </a:solidFill>
            <a:prstDash val="sysDot"/>
            <a:round/>
            <a:headEnd type="oval" w="lg" len="lg"/>
            <a:tailEnd type="stealth" w="lg" len="lg"/>
          </a:ln>
          <a:effectLst/>
        </p:spPr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41DDF1A8-619D-43B2-B3F3-459C027654AB}"/>
              </a:ext>
            </a:extLst>
          </p:cNvPr>
          <p:cNvSpPr txBox="1"/>
          <p:nvPr/>
        </p:nvSpPr>
        <p:spPr>
          <a:xfrm>
            <a:off x="5764231" y="5662669"/>
            <a:ext cx="330177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ko-KR" altLang="en-US" sz="1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전체 </a:t>
            </a:r>
            <a:r>
              <a:rPr lang="en-US" altLang="ko-KR" sz="1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그룹</a:t>
            </a:r>
            <a:r>
              <a:rPr lang="en-US" altLang="ko-KR" sz="1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r>
              <a:rPr lang="ko-KR" altLang="en-US" sz="1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된 도형을 선택하고</a:t>
            </a:r>
            <a:endParaRPr lang="en-US" altLang="ko-KR" sz="1800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ko-KR" sz="1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그룹 해제</a:t>
            </a:r>
            <a:r>
              <a:rPr lang="en-US" altLang="ko-KR" sz="1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r>
              <a:rPr lang="ko-KR" altLang="en-US" sz="18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를 클릭하면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30CF094-3984-482B-9207-5EA62CC7C64B}"/>
              </a:ext>
            </a:extLst>
          </p:cNvPr>
          <p:cNvSpPr txBox="1"/>
          <p:nvPr/>
        </p:nvSpPr>
        <p:spPr>
          <a:xfrm>
            <a:off x="4567183" y="1674000"/>
            <a:ext cx="134363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ko-KR" altLang="en-US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총 </a:t>
            </a:r>
            <a:r>
              <a:rPr lang="en-US" altLang="ko-KR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5</a:t>
            </a:r>
            <a:r>
              <a:rPr lang="ko-KR" altLang="en-US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개의 도형</a:t>
            </a:r>
            <a:endParaRPr lang="en-US" altLang="ko-KR" sz="1600" b="0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ko-KR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(</a:t>
            </a:r>
            <a:r>
              <a:rPr lang="ko-KR" altLang="en-US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각각의 도형</a:t>
            </a:r>
            <a:r>
              <a:rPr lang="en-US" altLang="ko-KR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)</a:t>
            </a:r>
            <a:endParaRPr lang="ko-KR" altLang="en-US" sz="1600" b="0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69" name="Rectangle 33" descr="어두운 상향 대각선">
            <a:extLst>
              <a:ext uri="{FF2B5EF4-FFF2-40B4-BE49-F238E27FC236}">
                <a16:creationId xmlns:a16="http://schemas.microsoft.com/office/drawing/2014/main" id="{63122E33-404F-472F-B297-DA40EE28F0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" y="1334387"/>
            <a:ext cx="2479675" cy="5154613"/>
          </a:xfrm>
          <a:prstGeom prst="rect">
            <a:avLst/>
          </a:prstGeom>
          <a:blipFill dpi="0" rotWithShape="0">
            <a:blip r:embed="rId8"/>
            <a:srcRect/>
            <a:tile tx="0" ty="0" sx="100000" sy="100000" flip="none" algn="tl"/>
          </a:blipFill>
          <a:ln w="9525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92074" indent="-92074" algn="l" eaLnBrk="1" latinLnBrk="0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그리기 도구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 → 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서식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b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 → 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정렬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 → [</a:t>
            </a:r>
            <a:r>
              <a:rPr lang="ko-KR" altLang="en-US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그룹화</a:t>
            </a:r>
            <a:r>
              <a:rPr lang="en-US" altLang="ko-KR" sz="1600" b="0" dirty="0">
                <a:solidFill>
                  <a:srgbClr val="99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</a:p>
        </p:txBody>
      </p:sp>
      <p:sp>
        <p:nvSpPr>
          <p:cNvPr id="70" name="Rectangle 33" descr="어두운 상향 대각선">
            <a:extLst>
              <a:ext uri="{FF2B5EF4-FFF2-40B4-BE49-F238E27FC236}">
                <a16:creationId xmlns:a16="http://schemas.microsoft.com/office/drawing/2014/main" id="{BF4396EC-F1AB-430E-91B2-28B3C721BF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" y="908935"/>
            <a:ext cx="2479675" cy="346075"/>
          </a:xfrm>
          <a:prstGeom prst="rect">
            <a:avLst/>
          </a:prstGeom>
          <a:solidFill>
            <a:schemeClr val="tx1"/>
          </a:solidFill>
          <a:ln w="9525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 anchor="ctr"/>
          <a:lstStyle>
            <a:lvl1pPr marL="125413" indent="-125413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eaLnBrk="1" fontAlgn="ctr" latinLnBrk="0" hangingPunct="1">
              <a:spcBef>
                <a:spcPct val="20000"/>
              </a:spcBef>
              <a:defRPr/>
            </a:pPr>
            <a:r>
              <a:rPr lang="en-US" altLang="ko-KR" sz="13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3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메뉴 옵션</a:t>
            </a:r>
            <a:r>
              <a:rPr lang="en-US" altLang="ko-KR" sz="13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endParaRPr lang="ko-KR" altLang="en-US" sz="13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71" name="그림 70">
            <a:extLst>
              <a:ext uri="{FF2B5EF4-FFF2-40B4-BE49-F238E27FC236}">
                <a16:creationId xmlns:a16="http://schemas.microsoft.com/office/drawing/2014/main" id="{1308BE32-F129-4790-A2A3-F2399B941B6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9285" y="1964039"/>
            <a:ext cx="2286000" cy="8763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72" name="직사각형 71">
            <a:extLst>
              <a:ext uri="{FF2B5EF4-FFF2-40B4-BE49-F238E27FC236}">
                <a16:creationId xmlns:a16="http://schemas.microsoft.com/office/drawing/2014/main" id="{1C4089E7-038B-4FF7-AC35-438B5DF302EA}"/>
              </a:ext>
            </a:extLst>
          </p:cNvPr>
          <p:cNvSpPr/>
          <p:nvPr/>
        </p:nvSpPr>
        <p:spPr bwMode="auto">
          <a:xfrm>
            <a:off x="1988378" y="2207084"/>
            <a:ext cx="669415" cy="207035"/>
          </a:xfrm>
          <a:prstGeom prst="rect">
            <a:avLst/>
          </a:prstGeom>
          <a:solidFill>
            <a:schemeClr val="bg2">
              <a:lumMod val="20000"/>
              <a:lumOff val="80000"/>
              <a:alpha val="20000"/>
            </a:schemeClr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 eaLnBrk="1" latinLnBrk="1" hangingPunct="1">
              <a:spcBef>
                <a:spcPts val="0"/>
              </a:spcBef>
              <a:defRPr/>
            </a:pPr>
            <a:endParaRPr lang="ko-KR" altLang="en-US" dirty="0">
              <a:solidFill>
                <a:srgbClr val="FFFF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3" name="그림 72">
            <a:extLst>
              <a:ext uri="{FF2B5EF4-FFF2-40B4-BE49-F238E27FC236}">
                <a16:creationId xmlns:a16="http://schemas.microsoft.com/office/drawing/2014/main" id="{C4D4E0FB-D761-46C2-B3E2-5A2E682CA70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7512" y="2992672"/>
            <a:ext cx="1969548" cy="1219244"/>
          </a:xfrm>
          <a:prstGeom prst="rect">
            <a:avLst/>
          </a:prstGeom>
          <a:solidFill>
            <a:schemeClr val="bg2">
              <a:lumMod val="20000"/>
              <a:lumOff val="80000"/>
              <a:alpha val="20000"/>
            </a:schemeClr>
          </a:solidFill>
          <a:ln w="19050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/>
        </p:spPr>
      </p:pic>
      <p:grpSp>
        <p:nvGrpSpPr>
          <p:cNvPr id="74" name="그룹 73">
            <a:extLst>
              <a:ext uri="{FF2B5EF4-FFF2-40B4-BE49-F238E27FC236}">
                <a16:creationId xmlns:a16="http://schemas.microsoft.com/office/drawing/2014/main" id="{DAD38C31-5872-4D80-9C37-D7562AB79094}"/>
              </a:ext>
            </a:extLst>
          </p:cNvPr>
          <p:cNvGrpSpPr/>
          <p:nvPr/>
        </p:nvGrpSpPr>
        <p:grpSpPr>
          <a:xfrm>
            <a:off x="6794210" y="3075627"/>
            <a:ext cx="1259999" cy="356548"/>
            <a:chOff x="6906001" y="3075627"/>
            <a:chExt cx="1259999" cy="356548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AB18FFEB-09FD-4B6D-90D9-E30286C8E813}"/>
                </a:ext>
              </a:extLst>
            </p:cNvPr>
            <p:cNvSpPr txBox="1"/>
            <p:nvPr/>
          </p:nvSpPr>
          <p:spPr>
            <a:xfrm>
              <a:off x="7519939" y="3077805"/>
              <a:ext cx="646061" cy="354370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>
                <a:spcBef>
                  <a:spcPts val="0"/>
                </a:spcBef>
              </a:pPr>
              <a:r>
                <a:rPr lang="en-US" altLang="ko-KR" sz="1800" b="0" dirty="0"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+ G</a:t>
              </a:r>
              <a:endParaRPr lang="ko-KR" altLang="en-US" sz="18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endParaRPr>
            </a:p>
          </p:txBody>
        </p:sp>
        <p:sp>
          <p:nvSpPr>
            <p:cNvPr id="76" name="직사각형 75">
              <a:extLst>
                <a:ext uri="{FF2B5EF4-FFF2-40B4-BE49-F238E27FC236}">
                  <a16:creationId xmlns:a16="http://schemas.microsoft.com/office/drawing/2014/main" id="{DD03E501-72CB-4095-BF5B-DEF394606AC6}"/>
                </a:ext>
              </a:extLst>
            </p:cNvPr>
            <p:cNvSpPr/>
            <p:nvPr/>
          </p:nvSpPr>
          <p:spPr bwMode="auto">
            <a:xfrm>
              <a:off x="6906001" y="3075627"/>
              <a:ext cx="646061" cy="353373"/>
            </a:xfrm>
            <a:prstGeom prst="rect">
              <a:avLst/>
            </a:prstGeom>
            <a:solidFill>
              <a:schemeClr val="tx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45720" rIns="36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800" b="0" dirty="0">
                  <a:solidFill>
                    <a:schemeClr val="bg1"/>
                  </a:solidFill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Ctrl</a:t>
              </a:r>
              <a:endParaRPr lang="ko-KR" altLang="en-US" sz="18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endParaRPr>
            </a:p>
          </p:txBody>
        </p:sp>
      </p:grpSp>
      <p:pic>
        <p:nvPicPr>
          <p:cNvPr id="77" name="그림 76">
            <a:extLst>
              <a:ext uri="{FF2B5EF4-FFF2-40B4-BE49-F238E27FC236}">
                <a16:creationId xmlns:a16="http://schemas.microsoft.com/office/drawing/2014/main" id="{BA3B954E-FAB1-4222-91EC-79D13E0F284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495" y="2432709"/>
            <a:ext cx="432807" cy="432807"/>
          </a:xfrm>
          <a:prstGeom prst="rect">
            <a:avLst/>
          </a:prstGeom>
        </p:spPr>
      </p:pic>
      <p:pic>
        <p:nvPicPr>
          <p:cNvPr id="78" name="그림 20">
            <a:extLst>
              <a:ext uri="{FF2B5EF4-FFF2-40B4-BE49-F238E27FC236}">
                <a16:creationId xmlns:a16="http://schemas.microsoft.com/office/drawing/2014/main" id="{C850E2EE-B55F-4667-B510-4431DEC7E80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1" r="16388"/>
          <a:stretch>
            <a:fillRect/>
          </a:stretch>
        </p:blipFill>
        <p:spPr bwMode="auto">
          <a:xfrm rot="-1023014">
            <a:off x="2664413" y="1287980"/>
            <a:ext cx="23177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9" name="그룹 78">
            <a:extLst>
              <a:ext uri="{FF2B5EF4-FFF2-40B4-BE49-F238E27FC236}">
                <a16:creationId xmlns:a16="http://schemas.microsoft.com/office/drawing/2014/main" id="{EF18F8DC-7597-4E7F-99BF-E698EFF252FF}"/>
              </a:ext>
            </a:extLst>
          </p:cNvPr>
          <p:cNvGrpSpPr/>
          <p:nvPr/>
        </p:nvGrpSpPr>
        <p:grpSpPr>
          <a:xfrm>
            <a:off x="6362655" y="4061044"/>
            <a:ext cx="2123108" cy="369332"/>
            <a:chOff x="6336707" y="4061044"/>
            <a:chExt cx="2123108" cy="369332"/>
          </a:xfrm>
        </p:grpSpPr>
        <p:sp>
          <p:nvSpPr>
            <p:cNvPr id="80" name="직사각형 79">
              <a:extLst>
                <a:ext uri="{FF2B5EF4-FFF2-40B4-BE49-F238E27FC236}">
                  <a16:creationId xmlns:a16="http://schemas.microsoft.com/office/drawing/2014/main" id="{0F795E40-E06D-46B4-9EDB-49D7B1F28016}"/>
                </a:ext>
              </a:extLst>
            </p:cNvPr>
            <p:cNvSpPr/>
            <p:nvPr/>
          </p:nvSpPr>
          <p:spPr bwMode="auto">
            <a:xfrm>
              <a:off x="6336707" y="4069023"/>
              <a:ext cx="646061" cy="353374"/>
            </a:xfrm>
            <a:prstGeom prst="rect">
              <a:avLst/>
            </a:prstGeom>
            <a:solidFill>
              <a:schemeClr val="tx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45720" rIns="36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800" b="0" dirty="0">
                  <a:solidFill>
                    <a:schemeClr val="bg1"/>
                  </a:solidFill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Ctrl</a:t>
              </a:r>
              <a:endParaRPr lang="ko-KR" altLang="en-US" sz="18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endParaRPr>
            </a:p>
          </p:txBody>
        </p:sp>
        <p:sp>
          <p:nvSpPr>
            <p:cNvPr id="81" name="직사각형 80">
              <a:extLst>
                <a:ext uri="{FF2B5EF4-FFF2-40B4-BE49-F238E27FC236}">
                  <a16:creationId xmlns:a16="http://schemas.microsoft.com/office/drawing/2014/main" id="{78933BB8-0717-458F-9778-EB7885D6D4C6}"/>
                </a:ext>
              </a:extLst>
            </p:cNvPr>
            <p:cNvSpPr/>
            <p:nvPr/>
          </p:nvSpPr>
          <p:spPr bwMode="auto">
            <a:xfrm>
              <a:off x="7196204" y="4069023"/>
              <a:ext cx="646061" cy="353374"/>
            </a:xfrm>
            <a:prstGeom prst="rect">
              <a:avLst/>
            </a:prstGeom>
            <a:solidFill>
              <a:schemeClr val="tx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45720" rIns="36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800" b="0" dirty="0">
                  <a:solidFill>
                    <a:schemeClr val="bg1"/>
                  </a:solidFill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Shift</a:t>
              </a:r>
              <a:endParaRPr lang="ko-KR" altLang="en-US" sz="18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3E5A344-5657-440A-9C8D-909A2941ED8C}"/>
                </a:ext>
              </a:extLst>
            </p:cNvPr>
            <p:cNvSpPr txBox="1"/>
            <p:nvPr/>
          </p:nvSpPr>
          <p:spPr>
            <a:xfrm>
              <a:off x="7813754" y="4068525"/>
              <a:ext cx="646061" cy="354370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>
                <a:spcBef>
                  <a:spcPts val="0"/>
                </a:spcBef>
              </a:pPr>
              <a:r>
                <a:rPr lang="en-US" altLang="ko-KR" sz="1800" b="0" dirty="0"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+ G</a:t>
              </a:r>
              <a:endParaRPr lang="ko-KR" altLang="en-US" sz="18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endParaRPr>
            </a:p>
          </p:txBody>
        </p:sp>
        <p:sp>
          <p:nvSpPr>
            <p:cNvPr id="83" name="직사각형 82">
              <a:extLst>
                <a:ext uri="{FF2B5EF4-FFF2-40B4-BE49-F238E27FC236}">
                  <a16:creationId xmlns:a16="http://schemas.microsoft.com/office/drawing/2014/main" id="{E0214407-1A9D-434C-9923-6215B3D13C5C}"/>
                </a:ext>
              </a:extLst>
            </p:cNvPr>
            <p:cNvSpPr/>
            <p:nvPr/>
          </p:nvSpPr>
          <p:spPr>
            <a:xfrm>
              <a:off x="6929025" y="4061044"/>
              <a:ext cx="3209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800" b="0" dirty="0">
                  <a:solidFill>
                    <a:srgbClr val="000000"/>
                  </a:solidFill>
                  <a:latin typeface="Noto Sans CJK KR Bold" panose="020B0800000000000000" pitchFamily="34" charset="-127"/>
                  <a:ea typeface="Noto Sans CJK KR Bold" panose="020B0800000000000000" pitchFamily="34" charset="-127"/>
                </a:rPr>
                <a:t>+</a:t>
              </a:r>
              <a:endParaRPr lang="ko-KR" altLang="en-US" dirty="0"/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4325A0B5-2760-4348-98FC-080EA699D34F}"/>
              </a:ext>
            </a:extLst>
          </p:cNvPr>
          <p:cNvSpPr txBox="1"/>
          <p:nvPr/>
        </p:nvSpPr>
        <p:spPr>
          <a:xfrm>
            <a:off x="8778630" y="1674000"/>
            <a:ext cx="141256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ko-KR" altLang="en-US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전체를 하나의 </a:t>
            </a:r>
            <a:endParaRPr lang="en-US" altLang="ko-KR" sz="1600" b="0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>
              <a:spcBef>
                <a:spcPts val="0"/>
              </a:spcBef>
              <a:defRPr/>
            </a:pPr>
            <a:r>
              <a:rPr lang="ko-KR" altLang="en-US" sz="16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도형처럼 묶음</a:t>
            </a:r>
          </a:p>
        </p:txBody>
      </p:sp>
      <p:sp>
        <p:nvSpPr>
          <p:cNvPr id="85" name="화살표: 오각형 84">
            <a:extLst>
              <a:ext uri="{FF2B5EF4-FFF2-40B4-BE49-F238E27FC236}">
                <a16:creationId xmlns:a16="http://schemas.microsoft.com/office/drawing/2014/main" id="{988FEF86-492D-47ED-921A-5E7B5776ACCA}"/>
              </a:ext>
            </a:extLst>
          </p:cNvPr>
          <p:cNvSpPr/>
          <p:nvPr/>
        </p:nvSpPr>
        <p:spPr bwMode="auto">
          <a:xfrm rot="5400000">
            <a:off x="4936918" y="1807693"/>
            <a:ext cx="613222" cy="1715400"/>
          </a:xfrm>
          <a:prstGeom prst="homePlate">
            <a:avLst>
              <a:gd name="adj" fmla="val 22209"/>
            </a:avLst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r>
              <a:rPr lang="ko-KR" altLang="en-US" sz="14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외부</a:t>
            </a:r>
            <a:r>
              <a:rPr lang="en-US" altLang="ko-KR" sz="14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/</a:t>
            </a:r>
            <a:r>
              <a:rPr lang="ko-KR" altLang="en-US" sz="14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내부</a:t>
            </a:r>
            <a:endParaRPr lang="en-US" altLang="ko-KR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r>
              <a:rPr lang="ko-KR" altLang="en-US" sz="14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환경분석</a:t>
            </a:r>
          </a:p>
        </p:txBody>
      </p:sp>
      <p:sp>
        <p:nvSpPr>
          <p:cNvPr id="86" name="화살표: 오각형 85">
            <a:extLst>
              <a:ext uri="{FF2B5EF4-FFF2-40B4-BE49-F238E27FC236}">
                <a16:creationId xmlns:a16="http://schemas.microsoft.com/office/drawing/2014/main" id="{0EE777D6-E085-4A9C-B743-3C54BA3C52AE}"/>
              </a:ext>
            </a:extLst>
          </p:cNvPr>
          <p:cNvSpPr/>
          <p:nvPr/>
        </p:nvSpPr>
        <p:spPr bwMode="auto">
          <a:xfrm rot="5400000">
            <a:off x="4936918" y="2436972"/>
            <a:ext cx="613222" cy="1715400"/>
          </a:xfrm>
          <a:prstGeom prst="homePlate">
            <a:avLst>
              <a:gd name="adj" fmla="val 22209"/>
            </a:avLst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ko-KR" altLang="en-US" sz="14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전략적 대안 탐색</a:t>
            </a:r>
          </a:p>
        </p:txBody>
      </p:sp>
      <p:sp>
        <p:nvSpPr>
          <p:cNvPr id="87" name="화살표: 오각형 86">
            <a:extLst>
              <a:ext uri="{FF2B5EF4-FFF2-40B4-BE49-F238E27FC236}">
                <a16:creationId xmlns:a16="http://schemas.microsoft.com/office/drawing/2014/main" id="{743B3D1B-D28B-4A43-A2F5-4E7424759197}"/>
              </a:ext>
            </a:extLst>
          </p:cNvPr>
          <p:cNvSpPr/>
          <p:nvPr/>
        </p:nvSpPr>
        <p:spPr bwMode="auto">
          <a:xfrm rot="5400000">
            <a:off x="4936918" y="3066251"/>
            <a:ext cx="613222" cy="1715400"/>
          </a:xfrm>
          <a:prstGeom prst="homePlate">
            <a:avLst>
              <a:gd name="adj" fmla="val 22209"/>
            </a:avLst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ko-KR" altLang="en-US" sz="14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전략수립</a:t>
            </a:r>
          </a:p>
        </p:txBody>
      </p:sp>
      <p:sp>
        <p:nvSpPr>
          <p:cNvPr id="88" name="화살표: 오각형 87">
            <a:extLst>
              <a:ext uri="{FF2B5EF4-FFF2-40B4-BE49-F238E27FC236}">
                <a16:creationId xmlns:a16="http://schemas.microsoft.com/office/drawing/2014/main" id="{A6A2714D-03DE-4AC5-BFBF-69D734ED327A}"/>
              </a:ext>
            </a:extLst>
          </p:cNvPr>
          <p:cNvSpPr/>
          <p:nvPr/>
        </p:nvSpPr>
        <p:spPr bwMode="auto">
          <a:xfrm rot="5400000">
            <a:off x="4936918" y="3695530"/>
            <a:ext cx="613222" cy="1715400"/>
          </a:xfrm>
          <a:prstGeom prst="homePlate">
            <a:avLst>
              <a:gd name="adj" fmla="val 22209"/>
            </a:avLst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ko-KR" altLang="en-US" sz="14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실행계획 수립</a:t>
            </a:r>
          </a:p>
        </p:txBody>
      </p:sp>
      <p:sp>
        <p:nvSpPr>
          <p:cNvPr id="89" name="화살표: 오각형 88">
            <a:extLst>
              <a:ext uri="{FF2B5EF4-FFF2-40B4-BE49-F238E27FC236}">
                <a16:creationId xmlns:a16="http://schemas.microsoft.com/office/drawing/2014/main" id="{CC4021D0-8E12-41F3-A08B-8BB49B94CF34}"/>
              </a:ext>
            </a:extLst>
          </p:cNvPr>
          <p:cNvSpPr/>
          <p:nvPr/>
        </p:nvSpPr>
        <p:spPr bwMode="auto">
          <a:xfrm rot="5400000">
            <a:off x="4936918" y="4324809"/>
            <a:ext cx="613222" cy="1715400"/>
          </a:xfrm>
          <a:prstGeom prst="homePlate">
            <a:avLst>
              <a:gd name="adj" fmla="val 22209"/>
            </a:avLst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ko-KR" altLang="en-US" sz="14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전략실행</a:t>
            </a:r>
          </a:p>
        </p:txBody>
      </p:sp>
    </p:spTree>
    <p:extLst>
      <p:ext uri="{BB962C8B-B14F-4D97-AF65-F5344CB8AC3E}">
        <p14:creationId xmlns:p14="http://schemas.microsoft.com/office/powerpoint/2010/main" val="25781019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그림 4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평행 사변형 26"/>
          <p:cNvSpPr/>
          <p:nvPr/>
        </p:nvSpPr>
        <p:spPr bwMode="auto">
          <a:xfrm>
            <a:off x="308596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4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컨설턴트</a:t>
            </a:r>
            <a:r>
              <a:rPr lang="ko-KR" altLang="en-US" sz="1600" b="0" dirty="0"/>
              <a:t>의</a:t>
            </a:r>
            <a:r>
              <a:rPr lang="en-US" altLang="ko-KR" sz="1600" b="0" dirty="0"/>
              <a:t> Tip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6" name="제목 3"/>
          <p:cNvSpPr txBox="1">
            <a:spLocks/>
          </p:cNvSpPr>
          <p:nvPr/>
        </p:nvSpPr>
        <p:spPr bwMode="auto">
          <a:xfrm>
            <a:off x="3213149" y="352358"/>
            <a:ext cx="8552851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dirty="0"/>
              <a:t>같은 개체를 계속 그리고 싶을 때 </a:t>
            </a:r>
            <a:r>
              <a:rPr lang="en-US" altLang="ko-KR" dirty="0"/>
              <a:t>⇒ </a:t>
            </a:r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그리기 잠금 모드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ko-KR" altLang="en-US" dirty="0"/>
              <a:t> 활용</a:t>
            </a:r>
            <a:endParaRPr lang="ko-KR" altLang="en-US" b="0" kern="0" dirty="0"/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2" y="315122"/>
            <a:ext cx="275730" cy="377488"/>
          </a:xfrm>
          <a:prstGeom prst="rect">
            <a:avLst/>
          </a:prstGeom>
        </p:spPr>
      </p:pic>
      <p:sp>
        <p:nvSpPr>
          <p:cNvPr id="45" name="직사각형 44">
            <a:extLst>
              <a:ext uri="{FF2B5EF4-FFF2-40B4-BE49-F238E27FC236}">
                <a16:creationId xmlns:a16="http://schemas.microsoft.com/office/drawing/2014/main" id="{74F89673-CC1E-401C-B90D-2FBEF581BF66}"/>
              </a:ext>
            </a:extLst>
          </p:cNvPr>
          <p:cNvSpPr/>
          <p:nvPr/>
        </p:nvSpPr>
        <p:spPr>
          <a:xfrm>
            <a:off x="4496378" y="1719000"/>
            <a:ext cx="1386100" cy="61688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1" lang="ko-KR" altLang="en-US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n-cs"/>
            </a:endParaRP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D8DC7FBF-03B4-4E99-9E49-4D6123546901}"/>
              </a:ext>
            </a:extLst>
          </p:cNvPr>
          <p:cNvSpPr/>
          <p:nvPr/>
        </p:nvSpPr>
        <p:spPr>
          <a:xfrm>
            <a:off x="4496378" y="2445012"/>
            <a:ext cx="1386100" cy="61688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1" lang="en-US" altLang="ko-KR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n-cs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CE5FF2F6-0E54-4D7D-BF6E-7909301C6E51}"/>
              </a:ext>
            </a:extLst>
          </p:cNvPr>
          <p:cNvSpPr/>
          <p:nvPr/>
        </p:nvSpPr>
        <p:spPr>
          <a:xfrm>
            <a:off x="4496378" y="3171024"/>
            <a:ext cx="1386100" cy="61688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1" lang="en-US" altLang="ko-KR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n-cs"/>
            </a:endParaRPr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558C8673-2BE9-415E-B31B-0A73D33857D0}"/>
              </a:ext>
            </a:extLst>
          </p:cNvPr>
          <p:cNvGrpSpPr/>
          <p:nvPr/>
        </p:nvGrpSpPr>
        <p:grpSpPr>
          <a:xfrm>
            <a:off x="6642903" y="1877904"/>
            <a:ext cx="1386100" cy="1751094"/>
            <a:chOff x="5299475" y="2987718"/>
            <a:chExt cx="1620000" cy="2808312"/>
          </a:xfrm>
        </p:grpSpPr>
        <p:sp>
          <p:nvSpPr>
            <p:cNvPr id="49" name="직사각형 48">
              <a:extLst>
                <a:ext uri="{FF2B5EF4-FFF2-40B4-BE49-F238E27FC236}">
                  <a16:creationId xmlns:a16="http://schemas.microsoft.com/office/drawing/2014/main" id="{DED4EFE5-F0FE-40B6-BBA8-95F2C7CF629D}"/>
                </a:ext>
              </a:extLst>
            </p:cNvPr>
            <p:cNvSpPr/>
            <p:nvPr/>
          </p:nvSpPr>
          <p:spPr>
            <a:xfrm>
              <a:off x="5299475" y="2987718"/>
              <a:ext cx="1620000" cy="12241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eaLnBrk="1" hangingPunct="1">
                <a:spcBef>
                  <a:spcPts val="600"/>
                </a:spcBef>
              </a:pPr>
              <a:endParaRPr lang="ko-KR" altLang="en-US" sz="13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endParaRPr>
            </a:p>
          </p:txBody>
        </p:sp>
        <p:sp>
          <p:nvSpPr>
            <p:cNvPr id="51" name="직사각형 50">
              <a:extLst>
                <a:ext uri="{FF2B5EF4-FFF2-40B4-BE49-F238E27FC236}">
                  <a16:creationId xmlns:a16="http://schemas.microsoft.com/office/drawing/2014/main" id="{0D5D67F0-5067-46A3-9E8E-B67A83062C5C}"/>
                </a:ext>
              </a:extLst>
            </p:cNvPr>
            <p:cNvSpPr/>
            <p:nvPr/>
          </p:nvSpPr>
          <p:spPr>
            <a:xfrm>
              <a:off x="5299475" y="4571894"/>
              <a:ext cx="1620000" cy="12241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eaLnBrk="1" hangingPunct="1">
                <a:spcBef>
                  <a:spcPts val="600"/>
                </a:spcBef>
              </a:pPr>
              <a:endParaRPr lang="ko-KR" altLang="en-US" sz="13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endParaRP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5907DF55-0873-4B4D-84FA-92B168BCEEDD}"/>
              </a:ext>
            </a:extLst>
          </p:cNvPr>
          <p:cNvGrpSpPr/>
          <p:nvPr/>
        </p:nvGrpSpPr>
        <p:grpSpPr>
          <a:xfrm>
            <a:off x="8789428" y="1877904"/>
            <a:ext cx="1386100" cy="1751094"/>
            <a:chOff x="7446000" y="2987718"/>
            <a:chExt cx="1620000" cy="2808312"/>
          </a:xfrm>
        </p:grpSpPr>
        <p:sp>
          <p:nvSpPr>
            <p:cNvPr id="59" name="직사각형 58">
              <a:extLst>
                <a:ext uri="{FF2B5EF4-FFF2-40B4-BE49-F238E27FC236}">
                  <a16:creationId xmlns:a16="http://schemas.microsoft.com/office/drawing/2014/main" id="{5675007D-D58A-41B7-8B0A-F6E3223AA97D}"/>
                </a:ext>
              </a:extLst>
            </p:cNvPr>
            <p:cNvSpPr/>
            <p:nvPr/>
          </p:nvSpPr>
          <p:spPr>
            <a:xfrm>
              <a:off x="7446000" y="2987718"/>
              <a:ext cx="1620000" cy="12241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eaLnBrk="1" hangingPunct="1">
                <a:spcBef>
                  <a:spcPts val="600"/>
                </a:spcBef>
              </a:pPr>
              <a:endParaRPr lang="ko-KR" altLang="en-US" sz="13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endParaRPr>
            </a:p>
          </p:txBody>
        </p:sp>
        <p:sp>
          <p:nvSpPr>
            <p:cNvPr id="90" name="직사각형 89">
              <a:extLst>
                <a:ext uri="{FF2B5EF4-FFF2-40B4-BE49-F238E27FC236}">
                  <a16:creationId xmlns:a16="http://schemas.microsoft.com/office/drawing/2014/main" id="{CE2E7ECD-EF6A-40AA-82C8-E1CC0C039257}"/>
                </a:ext>
              </a:extLst>
            </p:cNvPr>
            <p:cNvSpPr/>
            <p:nvPr/>
          </p:nvSpPr>
          <p:spPr>
            <a:xfrm>
              <a:off x="7446000" y="4571894"/>
              <a:ext cx="1620000" cy="12241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eaLnBrk="1" hangingPunct="1">
                <a:spcBef>
                  <a:spcPts val="600"/>
                </a:spcBef>
              </a:pPr>
              <a:endParaRPr lang="ko-KR" altLang="en-US" sz="13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endParaRPr>
            </a:p>
          </p:txBody>
        </p:sp>
      </p:grpSp>
      <p:cxnSp>
        <p:nvCxnSpPr>
          <p:cNvPr id="91" name="직선 화살표 연결선 90">
            <a:extLst>
              <a:ext uri="{FF2B5EF4-FFF2-40B4-BE49-F238E27FC236}">
                <a16:creationId xmlns:a16="http://schemas.microsoft.com/office/drawing/2014/main" id="{C97594A3-8979-4639-810C-149F78486E45}"/>
              </a:ext>
            </a:extLst>
          </p:cNvPr>
          <p:cNvCxnSpPr>
            <a:cxnSpLocks/>
            <a:stCxn id="45" idx="3"/>
            <a:endCxn id="49" idx="1"/>
          </p:cNvCxnSpPr>
          <p:nvPr/>
        </p:nvCxnSpPr>
        <p:spPr>
          <a:xfrm>
            <a:off x="5882478" y="2027440"/>
            <a:ext cx="760425" cy="232113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직선 화살표 연결선 91">
            <a:extLst>
              <a:ext uri="{FF2B5EF4-FFF2-40B4-BE49-F238E27FC236}">
                <a16:creationId xmlns:a16="http://schemas.microsoft.com/office/drawing/2014/main" id="{316AE27F-C5A2-40E8-B443-FCDCE2B4116B}"/>
              </a:ext>
            </a:extLst>
          </p:cNvPr>
          <p:cNvCxnSpPr>
            <a:cxnSpLocks/>
            <a:stCxn id="46" idx="3"/>
            <a:endCxn id="49" idx="1"/>
          </p:cNvCxnSpPr>
          <p:nvPr/>
        </p:nvCxnSpPr>
        <p:spPr>
          <a:xfrm flipV="1">
            <a:off x="5882478" y="2259553"/>
            <a:ext cx="760425" cy="493899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직선 화살표 연결선 92">
            <a:extLst>
              <a:ext uri="{FF2B5EF4-FFF2-40B4-BE49-F238E27FC236}">
                <a16:creationId xmlns:a16="http://schemas.microsoft.com/office/drawing/2014/main" id="{EE065FA2-8CFE-4CD6-9132-4C835B2EF265}"/>
              </a:ext>
            </a:extLst>
          </p:cNvPr>
          <p:cNvCxnSpPr>
            <a:cxnSpLocks/>
            <a:stCxn id="45" idx="3"/>
            <a:endCxn id="51" idx="1"/>
          </p:cNvCxnSpPr>
          <p:nvPr/>
        </p:nvCxnSpPr>
        <p:spPr>
          <a:xfrm>
            <a:off x="5882478" y="2027440"/>
            <a:ext cx="760425" cy="1219910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직선 화살표 연결선 93">
            <a:extLst>
              <a:ext uri="{FF2B5EF4-FFF2-40B4-BE49-F238E27FC236}">
                <a16:creationId xmlns:a16="http://schemas.microsoft.com/office/drawing/2014/main" id="{0E09A5AF-758D-4520-BA32-193F732C527B}"/>
              </a:ext>
            </a:extLst>
          </p:cNvPr>
          <p:cNvCxnSpPr>
            <a:cxnSpLocks/>
            <a:stCxn id="46" idx="3"/>
            <a:endCxn id="51" idx="1"/>
          </p:cNvCxnSpPr>
          <p:nvPr/>
        </p:nvCxnSpPr>
        <p:spPr>
          <a:xfrm>
            <a:off x="5882478" y="2753452"/>
            <a:ext cx="760425" cy="493898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직선 화살표 연결선 94">
            <a:extLst>
              <a:ext uri="{FF2B5EF4-FFF2-40B4-BE49-F238E27FC236}">
                <a16:creationId xmlns:a16="http://schemas.microsoft.com/office/drawing/2014/main" id="{C5EAF9B7-04E3-4BAC-AFC2-B89CB306AFCC}"/>
              </a:ext>
            </a:extLst>
          </p:cNvPr>
          <p:cNvCxnSpPr>
            <a:cxnSpLocks/>
            <a:stCxn id="47" idx="3"/>
            <a:endCxn id="51" idx="1"/>
          </p:cNvCxnSpPr>
          <p:nvPr/>
        </p:nvCxnSpPr>
        <p:spPr>
          <a:xfrm flipV="1">
            <a:off x="5882478" y="3247350"/>
            <a:ext cx="760425" cy="232114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직선 화살표 연결선 95">
            <a:extLst>
              <a:ext uri="{FF2B5EF4-FFF2-40B4-BE49-F238E27FC236}">
                <a16:creationId xmlns:a16="http://schemas.microsoft.com/office/drawing/2014/main" id="{298D058F-81D1-42DD-A8F0-A9B9F2F9606A}"/>
              </a:ext>
            </a:extLst>
          </p:cNvPr>
          <p:cNvCxnSpPr>
            <a:cxnSpLocks/>
            <a:stCxn id="47" idx="3"/>
            <a:endCxn id="49" idx="1"/>
          </p:cNvCxnSpPr>
          <p:nvPr/>
        </p:nvCxnSpPr>
        <p:spPr>
          <a:xfrm flipV="1">
            <a:off x="5882478" y="2259553"/>
            <a:ext cx="760425" cy="1219911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직선 화살표 연결선 96">
            <a:extLst>
              <a:ext uri="{FF2B5EF4-FFF2-40B4-BE49-F238E27FC236}">
                <a16:creationId xmlns:a16="http://schemas.microsoft.com/office/drawing/2014/main" id="{CCB400E5-FFB1-4BF5-958C-D6B4C1DD96D0}"/>
              </a:ext>
            </a:extLst>
          </p:cNvPr>
          <p:cNvCxnSpPr>
            <a:cxnSpLocks/>
            <a:stCxn id="49" idx="3"/>
            <a:endCxn id="59" idx="1"/>
          </p:cNvCxnSpPr>
          <p:nvPr/>
        </p:nvCxnSpPr>
        <p:spPr>
          <a:xfrm>
            <a:off x="8029003" y="2259553"/>
            <a:ext cx="760425" cy="0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직선 화살표 연결선 97">
            <a:extLst>
              <a:ext uri="{FF2B5EF4-FFF2-40B4-BE49-F238E27FC236}">
                <a16:creationId xmlns:a16="http://schemas.microsoft.com/office/drawing/2014/main" id="{FEDD192A-51BE-478B-AB7A-98738BF2D33C}"/>
              </a:ext>
            </a:extLst>
          </p:cNvPr>
          <p:cNvCxnSpPr>
            <a:cxnSpLocks/>
            <a:stCxn id="51" idx="3"/>
            <a:endCxn id="90" idx="1"/>
          </p:cNvCxnSpPr>
          <p:nvPr/>
        </p:nvCxnSpPr>
        <p:spPr>
          <a:xfrm>
            <a:off x="8029003" y="3247350"/>
            <a:ext cx="760425" cy="0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ectangle 33" descr="어두운 상향 대각선">
            <a:extLst>
              <a:ext uri="{FF2B5EF4-FFF2-40B4-BE49-F238E27FC236}">
                <a16:creationId xmlns:a16="http://schemas.microsoft.com/office/drawing/2014/main" id="{4D3C63AD-7C38-49C1-B666-92C3A6ADA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00" y="1335071"/>
            <a:ext cx="2479907" cy="5153929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 w="9525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 anchor="t" anchorCtr="0"/>
          <a:lstStyle/>
          <a:p>
            <a:pPr marL="92074" indent="-92074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8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개체를 선택한 뒤</a:t>
            </a:r>
            <a:br>
              <a:rPr lang="en-US" altLang="ko-KR" sz="1800" b="0" dirty="0">
                <a:solidFill>
                  <a:srgbClr val="990000"/>
                </a:solidFill>
                <a:latin typeface="Noto Sans CJK KR Bold"/>
                <a:ea typeface="Noto Sans CJK KR Bold"/>
              </a:rPr>
            </a:br>
            <a:r>
              <a:rPr lang="en-US" altLang="ko-KR" sz="18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→[</a:t>
            </a:r>
            <a:r>
              <a:rPr lang="ko-KR" altLang="en-US" sz="18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마우스 오른쪽 버튼</a:t>
            </a:r>
            <a:r>
              <a:rPr lang="en-US" altLang="ko-KR" sz="18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]</a:t>
            </a:r>
            <a:br>
              <a:rPr lang="en-US" altLang="ko-KR" sz="1800" b="0" dirty="0">
                <a:solidFill>
                  <a:srgbClr val="990000"/>
                </a:solidFill>
                <a:latin typeface="Noto Sans CJK KR Bold"/>
                <a:ea typeface="Noto Sans CJK KR Bold"/>
              </a:rPr>
            </a:br>
            <a:r>
              <a:rPr lang="en-US" altLang="ko-KR" sz="18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→[</a:t>
            </a:r>
            <a:r>
              <a:rPr lang="ko-KR" altLang="en-US" sz="18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그리기 잠금 모드</a:t>
            </a:r>
            <a:r>
              <a:rPr lang="en-US" altLang="ko-KR" sz="1800" b="0" dirty="0">
                <a:solidFill>
                  <a:srgbClr val="990000"/>
                </a:solidFill>
                <a:latin typeface="Noto Sans CJK KR Bold"/>
                <a:ea typeface="Noto Sans CJK KR Bold"/>
              </a:rPr>
              <a:t>]</a:t>
            </a:r>
          </a:p>
        </p:txBody>
      </p:sp>
      <p:sp>
        <p:nvSpPr>
          <p:cNvPr id="100" name="Rectangle 33" descr="어두운 상향 대각선">
            <a:extLst>
              <a:ext uri="{FF2B5EF4-FFF2-40B4-BE49-F238E27FC236}">
                <a16:creationId xmlns:a16="http://schemas.microsoft.com/office/drawing/2014/main" id="{00F788C6-CE2D-4E33-9B75-F5F20A1C5B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00" y="908709"/>
            <a:ext cx="2479907" cy="346027"/>
          </a:xfrm>
          <a:prstGeom prst="rect">
            <a:avLst/>
          </a:prstGeom>
          <a:solidFill>
            <a:schemeClr val="tx1"/>
          </a:solidFill>
          <a:ln w="9525" algn="ctr">
            <a:solidFill>
              <a:srgbClr val="919191"/>
            </a:solidFill>
            <a:miter lim="800000"/>
            <a:headEnd/>
            <a:tailEnd/>
          </a:ln>
        </p:spPr>
        <p:txBody>
          <a:bodyPr lIns="90000" tIns="44451" rIns="90488" bIns="44451" anchor="ctr"/>
          <a:lstStyle/>
          <a:p>
            <a:pPr marL="125413" indent="-125413" algn="ctr" fontAlgn="ctr">
              <a:spcBef>
                <a:spcPct val="20000"/>
              </a:spcBef>
              <a:defRPr/>
            </a:pPr>
            <a:r>
              <a:rPr lang="en-US" altLang="ko-KR" sz="1300" b="0" dirty="0">
                <a:solidFill>
                  <a:srgbClr val="FFFFFF"/>
                </a:solidFill>
                <a:latin typeface="Noto Sans CJK KR Bold"/>
                <a:ea typeface="Noto Sans CJK KR Bold"/>
              </a:rPr>
              <a:t>[</a:t>
            </a:r>
            <a:r>
              <a:rPr lang="ko-KR" altLang="en-US" sz="1300" b="0" dirty="0">
                <a:solidFill>
                  <a:srgbClr val="FFFFFF"/>
                </a:solidFill>
                <a:latin typeface="Noto Sans CJK KR Bold"/>
                <a:ea typeface="Noto Sans CJK KR Bold"/>
              </a:rPr>
              <a:t>메뉴 옵션</a:t>
            </a:r>
            <a:r>
              <a:rPr lang="en-US" altLang="ko-KR" sz="1300" b="0" dirty="0">
                <a:solidFill>
                  <a:srgbClr val="FFFFFF"/>
                </a:solidFill>
                <a:latin typeface="Noto Sans CJK KR Bold"/>
                <a:ea typeface="Noto Sans CJK KR Bold"/>
              </a:rPr>
              <a:t>]</a:t>
            </a:r>
          </a:p>
        </p:txBody>
      </p:sp>
      <p:pic>
        <p:nvPicPr>
          <p:cNvPr id="101" name="그림 100">
            <a:extLst>
              <a:ext uri="{FF2B5EF4-FFF2-40B4-BE49-F238E27FC236}">
                <a16:creationId xmlns:a16="http://schemas.microsoft.com/office/drawing/2014/main" id="{400419FC-6B4C-4FC3-A791-D68BEBFB807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845"/>
          <a:stretch/>
        </p:blipFill>
        <p:spPr>
          <a:xfrm>
            <a:off x="441228" y="2463061"/>
            <a:ext cx="2262174" cy="2897948"/>
          </a:xfrm>
          <a:prstGeom prst="rect">
            <a:avLst/>
          </a:prstGeom>
          <a:ln w="6350">
            <a:solidFill>
              <a:schemeClr val="bg1">
                <a:lumMod val="75000"/>
              </a:schemeClr>
            </a:solidFill>
          </a:ln>
        </p:spPr>
      </p:pic>
      <p:sp>
        <p:nvSpPr>
          <p:cNvPr id="102" name="직사각형 101">
            <a:extLst>
              <a:ext uri="{FF2B5EF4-FFF2-40B4-BE49-F238E27FC236}">
                <a16:creationId xmlns:a16="http://schemas.microsoft.com/office/drawing/2014/main" id="{331C7DB4-6718-4624-8CA8-B8B8ED2BF431}"/>
              </a:ext>
            </a:extLst>
          </p:cNvPr>
          <p:cNvSpPr/>
          <p:nvPr/>
        </p:nvSpPr>
        <p:spPr bwMode="auto">
          <a:xfrm>
            <a:off x="536141" y="3673598"/>
            <a:ext cx="2180425" cy="199857"/>
          </a:xfrm>
          <a:prstGeom prst="rect">
            <a:avLst/>
          </a:prstGeom>
          <a:solidFill>
            <a:schemeClr val="bg2">
              <a:lumMod val="20000"/>
              <a:lumOff val="80000"/>
              <a:alpha val="20000"/>
            </a:schemeClr>
          </a:solidFill>
          <a:ln w="19050" cap="flat" cmpd="sng" algn="ctr">
            <a:solidFill>
              <a:schemeClr val="bg2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1" latinLnBrk="1" hangingPunct="1">
              <a:spcBef>
                <a:spcPts val="0"/>
              </a:spcBef>
              <a:defRPr/>
            </a:pPr>
            <a:endParaRPr lang="ko-KR" altLang="en-US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03" name="그림 102">
            <a:extLst>
              <a:ext uri="{FF2B5EF4-FFF2-40B4-BE49-F238E27FC236}">
                <a16:creationId xmlns:a16="http://schemas.microsoft.com/office/drawing/2014/main" id="{4B187126-614B-4A5A-9F15-CBFBB440BB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079" y="3568768"/>
            <a:ext cx="501003" cy="501003"/>
          </a:xfrm>
          <a:prstGeom prst="rect">
            <a:avLst/>
          </a:prstGeom>
        </p:spPr>
      </p:pic>
      <p:pic>
        <p:nvPicPr>
          <p:cNvPr id="104" name="그림 20">
            <a:extLst>
              <a:ext uri="{FF2B5EF4-FFF2-40B4-BE49-F238E27FC236}">
                <a16:creationId xmlns:a16="http://schemas.microsoft.com/office/drawing/2014/main" id="{C0FAB3DC-5B2B-40B4-A94B-D105D87B15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1" r="16388"/>
          <a:stretch>
            <a:fillRect/>
          </a:stretch>
        </p:blipFill>
        <p:spPr bwMode="auto">
          <a:xfrm rot="20576986">
            <a:off x="2664608" y="1287883"/>
            <a:ext cx="23177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5" name="직선 연결선 104">
            <a:extLst>
              <a:ext uri="{FF2B5EF4-FFF2-40B4-BE49-F238E27FC236}">
                <a16:creationId xmlns:a16="http://schemas.microsoft.com/office/drawing/2014/main" id="{F50FF79E-BB86-4152-B3A8-B400849127BF}"/>
              </a:ext>
            </a:extLst>
          </p:cNvPr>
          <p:cNvCxnSpPr/>
          <p:nvPr/>
        </p:nvCxnSpPr>
        <p:spPr bwMode="auto">
          <a:xfrm>
            <a:off x="3576000" y="3913199"/>
            <a:ext cx="7740000" cy="0"/>
          </a:xfrm>
          <a:prstGeom prst="line">
            <a:avLst/>
          </a:prstGeom>
          <a:solidFill>
            <a:schemeClr val="bg1"/>
          </a:solidFill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06" name="직사각형 105">
            <a:extLst>
              <a:ext uri="{FF2B5EF4-FFF2-40B4-BE49-F238E27FC236}">
                <a16:creationId xmlns:a16="http://schemas.microsoft.com/office/drawing/2014/main" id="{ECEAF682-E1FE-492D-A4C8-65BC7A75D087}"/>
              </a:ext>
            </a:extLst>
          </p:cNvPr>
          <p:cNvSpPr/>
          <p:nvPr/>
        </p:nvSpPr>
        <p:spPr>
          <a:xfrm>
            <a:off x="4496378" y="4209411"/>
            <a:ext cx="1386100" cy="61688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1" lang="ko-KR" altLang="en-US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n-cs"/>
            </a:endParaRPr>
          </a:p>
        </p:txBody>
      </p:sp>
      <p:sp>
        <p:nvSpPr>
          <p:cNvPr id="107" name="직사각형 106">
            <a:extLst>
              <a:ext uri="{FF2B5EF4-FFF2-40B4-BE49-F238E27FC236}">
                <a16:creationId xmlns:a16="http://schemas.microsoft.com/office/drawing/2014/main" id="{9E85FA42-780E-4E0D-88C7-56FE40B3B778}"/>
              </a:ext>
            </a:extLst>
          </p:cNvPr>
          <p:cNvSpPr/>
          <p:nvPr/>
        </p:nvSpPr>
        <p:spPr>
          <a:xfrm>
            <a:off x="4496378" y="4935423"/>
            <a:ext cx="1386100" cy="61688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1" lang="en-US" altLang="ko-KR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n-cs"/>
            </a:endParaRPr>
          </a:p>
        </p:txBody>
      </p:sp>
      <p:sp>
        <p:nvSpPr>
          <p:cNvPr id="108" name="직사각형 107">
            <a:extLst>
              <a:ext uri="{FF2B5EF4-FFF2-40B4-BE49-F238E27FC236}">
                <a16:creationId xmlns:a16="http://schemas.microsoft.com/office/drawing/2014/main" id="{3CF53B31-932E-4906-BA21-41193A637810}"/>
              </a:ext>
            </a:extLst>
          </p:cNvPr>
          <p:cNvSpPr/>
          <p:nvPr/>
        </p:nvSpPr>
        <p:spPr>
          <a:xfrm>
            <a:off x="4496378" y="5661435"/>
            <a:ext cx="1386100" cy="61688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1" lang="en-US" altLang="ko-KR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n-cs"/>
            </a:endParaRPr>
          </a:p>
        </p:txBody>
      </p:sp>
      <p:grpSp>
        <p:nvGrpSpPr>
          <p:cNvPr id="109" name="그룹 108">
            <a:extLst>
              <a:ext uri="{FF2B5EF4-FFF2-40B4-BE49-F238E27FC236}">
                <a16:creationId xmlns:a16="http://schemas.microsoft.com/office/drawing/2014/main" id="{376931D6-93CF-49CB-A338-B422FA218E5B}"/>
              </a:ext>
            </a:extLst>
          </p:cNvPr>
          <p:cNvGrpSpPr/>
          <p:nvPr/>
        </p:nvGrpSpPr>
        <p:grpSpPr>
          <a:xfrm>
            <a:off x="6642903" y="4368315"/>
            <a:ext cx="1386100" cy="1751094"/>
            <a:chOff x="5299475" y="2987718"/>
            <a:chExt cx="1620000" cy="2808312"/>
          </a:xfrm>
        </p:grpSpPr>
        <p:sp>
          <p:nvSpPr>
            <p:cNvPr id="110" name="직사각형 109">
              <a:extLst>
                <a:ext uri="{FF2B5EF4-FFF2-40B4-BE49-F238E27FC236}">
                  <a16:creationId xmlns:a16="http://schemas.microsoft.com/office/drawing/2014/main" id="{D5764EAC-F9AE-4633-A1F6-B2B01150FE4A}"/>
                </a:ext>
              </a:extLst>
            </p:cNvPr>
            <p:cNvSpPr/>
            <p:nvPr/>
          </p:nvSpPr>
          <p:spPr>
            <a:xfrm>
              <a:off x="5299475" y="2987718"/>
              <a:ext cx="1620000" cy="12241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eaLnBrk="1" hangingPunct="1">
                <a:spcBef>
                  <a:spcPts val="600"/>
                </a:spcBef>
              </a:pPr>
              <a:endParaRPr lang="ko-KR" altLang="en-US" sz="13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endParaRPr>
            </a:p>
          </p:txBody>
        </p:sp>
        <p:sp>
          <p:nvSpPr>
            <p:cNvPr id="111" name="직사각형 110">
              <a:extLst>
                <a:ext uri="{FF2B5EF4-FFF2-40B4-BE49-F238E27FC236}">
                  <a16:creationId xmlns:a16="http://schemas.microsoft.com/office/drawing/2014/main" id="{A37030F0-A2BD-4EE4-9B4A-B87AECD8FA3F}"/>
                </a:ext>
              </a:extLst>
            </p:cNvPr>
            <p:cNvSpPr/>
            <p:nvPr/>
          </p:nvSpPr>
          <p:spPr>
            <a:xfrm>
              <a:off x="5299475" y="4571894"/>
              <a:ext cx="1620000" cy="12241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eaLnBrk="1" hangingPunct="1">
                <a:spcBef>
                  <a:spcPts val="600"/>
                </a:spcBef>
              </a:pPr>
              <a:endParaRPr lang="ko-KR" altLang="en-US" sz="13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endParaRPr>
            </a:p>
          </p:txBody>
        </p:sp>
      </p:grpSp>
      <p:grpSp>
        <p:nvGrpSpPr>
          <p:cNvPr id="112" name="그룹 111">
            <a:extLst>
              <a:ext uri="{FF2B5EF4-FFF2-40B4-BE49-F238E27FC236}">
                <a16:creationId xmlns:a16="http://schemas.microsoft.com/office/drawing/2014/main" id="{894B85E7-BD43-42E3-96BC-D3250E19D0F6}"/>
              </a:ext>
            </a:extLst>
          </p:cNvPr>
          <p:cNvGrpSpPr/>
          <p:nvPr/>
        </p:nvGrpSpPr>
        <p:grpSpPr>
          <a:xfrm>
            <a:off x="8789428" y="4368315"/>
            <a:ext cx="1386100" cy="1751094"/>
            <a:chOff x="7446000" y="2987718"/>
            <a:chExt cx="1620000" cy="2808312"/>
          </a:xfrm>
        </p:grpSpPr>
        <p:sp>
          <p:nvSpPr>
            <p:cNvPr id="113" name="직사각형 112">
              <a:extLst>
                <a:ext uri="{FF2B5EF4-FFF2-40B4-BE49-F238E27FC236}">
                  <a16:creationId xmlns:a16="http://schemas.microsoft.com/office/drawing/2014/main" id="{95E70459-ADEF-48A1-B07F-E6D1C9584410}"/>
                </a:ext>
              </a:extLst>
            </p:cNvPr>
            <p:cNvSpPr/>
            <p:nvPr/>
          </p:nvSpPr>
          <p:spPr>
            <a:xfrm>
              <a:off x="7446000" y="2987718"/>
              <a:ext cx="1620000" cy="12241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eaLnBrk="1" hangingPunct="1">
                <a:spcBef>
                  <a:spcPts val="600"/>
                </a:spcBef>
              </a:pPr>
              <a:endParaRPr lang="ko-KR" altLang="en-US" sz="13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endParaRPr>
            </a:p>
          </p:txBody>
        </p:sp>
        <p:sp>
          <p:nvSpPr>
            <p:cNvPr id="114" name="직사각형 113">
              <a:extLst>
                <a:ext uri="{FF2B5EF4-FFF2-40B4-BE49-F238E27FC236}">
                  <a16:creationId xmlns:a16="http://schemas.microsoft.com/office/drawing/2014/main" id="{04F304DD-CE4D-4579-BF0C-449EBECD77D4}"/>
                </a:ext>
              </a:extLst>
            </p:cNvPr>
            <p:cNvSpPr/>
            <p:nvPr/>
          </p:nvSpPr>
          <p:spPr>
            <a:xfrm>
              <a:off x="7446000" y="4571894"/>
              <a:ext cx="1620000" cy="12241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eaLnBrk="1" hangingPunct="1">
                <a:spcBef>
                  <a:spcPts val="600"/>
                </a:spcBef>
              </a:pPr>
              <a:endParaRPr lang="ko-KR" altLang="en-US" sz="13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46449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17FAE7D1-F3CD-4FB0-875D-6211DA782659}"/>
              </a:ext>
            </a:extLst>
          </p:cNvPr>
          <p:cNvGrpSpPr/>
          <p:nvPr/>
        </p:nvGrpSpPr>
        <p:grpSpPr>
          <a:xfrm>
            <a:off x="1622748" y="1348223"/>
            <a:ext cx="8946504" cy="432065"/>
            <a:chOff x="1622748" y="1348223"/>
            <a:chExt cx="8946504" cy="432065"/>
          </a:xfrm>
        </p:grpSpPr>
        <p:sp>
          <p:nvSpPr>
            <p:cNvPr id="33" name="Text Box 6">
              <a:extLst>
                <a:ext uri="{FF2B5EF4-FFF2-40B4-BE49-F238E27FC236}">
                  <a16:creationId xmlns:a16="http://schemas.microsoft.com/office/drawing/2014/main" id="{04223D2C-E709-4109-92A8-0418D8C889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2748" y="1348223"/>
              <a:ext cx="8946504" cy="40229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Noto Sans CJK KR Bold" panose="020B0800000000000000" pitchFamily="34" charset="-127"/>
                  <a:ea typeface="Noto Sans CJK KR Bold" panose="020B0800000000000000" pitchFamily="34" charset="-127"/>
                  <a:cs typeface="Arial" pitchFamily="34" charset="0"/>
                </a:rPr>
                <a:t>전략집단 분석을 위한 핵심변수 도출 </a:t>
              </a:r>
            </a:p>
          </p:txBody>
        </p:sp>
        <p:cxnSp>
          <p:nvCxnSpPr>
            <p:cNvPr id="34" name="직선 연결선 33">
              <a:extLst>
                <a:ext uri="{FF2B5EF4-FFF2-40B4-BE49-F238E27FC236}">
                  <a16:creationId xmlns:a16="http://schemas.microsoft.com/office/drawing/2014/main" id="{C128C131-5E1E-4AD8-8832-1DE7427DE66B}"/>
                </a:ext>
              </a:extLst>
            </p:cNvPr>
            <p:cNvCxnSpPr/>
            <p:nvPr/>
          </p:nvCxnSpPr>
          <p:spPr>
            <a:xfrm>
              <a:off x="1622748" y="1780288"/>
              <a:ext cx="894650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직사각형 17">
            <a:extLst>
              <a:ext uri="{FF2B5EF4-FFF2-40B4-BE49-F238E27FC236}">
                <a16:creationId xmlns:a16="http://schemas.microsoft.com/office/drawing/2014/main" id="{8EFDEDC6-179B-45DA-B6A9-16ECAE4D7D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7322" y="907349"/>
            <a:ext cx="9355139" cy="5581651"/>
          </a:xfrm>
          <a:prstGeom prst="rect">
            <a:avLst/>
          </a:prstGeom>
          <a:noFill/>
          <a:ln w="9525" algn="ctr">
            <a:solidFill>
              <a:srgbClr val="91919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4451" rIns="90488" bIns="44451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92074" marR="0" lvl="0" indent="-92074" algn="l" defTabSz="914400" rtl="0" eaLnBrk="1" fontAlgn="base" latinLnBrk="1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25BFF9B-A87F-42AF-9322-666C13D9F0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00" y="0"/>
            <a:ext cx="4006800" cy="1753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5583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dirty="0"/>
              <a:t>도형 </a:t>
            </a:r>
            <a:r>
              <a:rPr lang="ko-KR" altLang="en-US" dirty="0" err="1"/>
              <a:t>편집시</a:t>
            </a:r>
            <a:r>
              <a:rPr lang="ko-KR" altLang="en-US" dirty="0"/>
              <a:t> </a:t>
            </a:r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기능키</a:t>
            </a:r>
            <a:r>
              <a:rPr lang="en-US" altLang="ko-KR" dirty="0">
                <a:solidFill>
                  <a:schemeClr val="bg2"/>
                </a:solidFill>
              </a:rPr>
              <a:t>] + [</a:t>
            </a:r>
            <a:r>
              <a:rPr lang="ko-KR" altLang="en-US" dirty="0">
                <a:solidFill>
                  <a:schemeClr val="bg2"/>
                </a:solidFill>
              </a:rPr>
              <a:t>맞춤</a:t>
            </a:r>
            <a:r>
              <a:rPr lang="en-US" altLang="ko-KR" dirty="0">
                <a:solidFill>
                  <a:schemeClr val="bg2"/>
                </a:solidFill>
              </a:rPr>
              <a:t>] + [</a:t>
            </a:r>
            <a:r>
              <a:rPr lang="ko-KR" altLang="en-US" dirty="0">
                <a:solidFill>
                  <a:schemeClr val="bg2"/>
                </a:solidFill>
              </a:rPr>
              <a:t>그룹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en-US" altLang="ko-KR" dirty="0"/>
              <a:t> </a:t>
            </a:r>
            <a:r>
              <a:rPr lang="ko-KR" altLang="en-US" dirty="0"/>
              <a:t>기능 활용은 필수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sp>
        <p:nvSpPr>
          <p:cNvPr id="35" name="직사각형 17">
            <a:extLst>
              <a:ext uri="{FF2B5EF4-FFF2-40B4-BE49-F238E27FC236}">
                <a16:creationId xmlns:a16="http://schemas.microsoft.com/office/drawing/2014/main" id="{8EFDEDC6-179B-45DA-B6A9-16ECAE4D7D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7322" y="907349"/>
            <a:ext cx="9355139" cy="5581651"/>
          </a:xfrm>
          <a:prstGeom prst="rect">
            <a:avLst/>
          </a:prstGeom>
          <a:noFill/>
          <a:ln w="9525" algn="ctr">
            <a:solidFill>
              <a:srgbClr val="91919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4451" rIns="90488" bIns="44451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92074" marR="0" lvl="0" indent="-92074" algn="l" defTabSz="914400" rtl="0" eaLnBrk="1" fontAlgn="base" latinLnBrk="1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n-cs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C18665F0-4DA4-4492-B37B-A10DE64C9316}"/>
              </a:ext>
            </a:extLst>
          </p:cNvPr>
          <p:cNvSpPr/>
          <p:nvPr/>
        </p:nvSpPr>
        <p:spPr>
          <a:xfrm>
            <a:off x="1550072" y="1985139"/>
            <a:ext cx="9122578" cy="3825000"/>
          </a:xfrm>
          <a:prstGeom prst="rect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ko-KR" altLang="en-US" sz="1400" b="0" dirty="0">
              <a:solidFill>
                <a:prstClr val="black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36" name="화살표: 오각형 35">
            <a:extLst>
              <a:ext uri="{FF2B5EF4-FFF2-40B4-BE49-F238E27FC236}">
                <a16:creationId xmlns:a16="http://schemas.microsoft.com/office/drawing/2014/main" id="{7066A0BD-E59A-4910-9766-95CDDAB0A7EC}"/>
              </a:ext>
            </a:extLst>
          </p:cNvPr>
          <p:cNvSpPr/>
          <p:nvPr/>
        </p:nvSpPr>
        <p:spPr>
          <a:xfrm>
            <a:off x="1601100" y="3239646"/>
            <a:ext cx="1476499" cy="1207771"/>
          </a:xfrm>
          <a:prstGeom prst="homePlate">
            <a:avLst>
              <a:gd name="adj" fmla="val 14661"/>
            </a:avLst>
          </a:prstGeom>
          <a:solidFill>
            <a:schemeClr val="bg1">
              <a:lumMod val="85000"/>
            </a:schemeClr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288000" rIns="36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의안분석 대상기업 확정</a:t>
            </a:r>
            <a:endParaRPr lang="en-US" altLang="ko-KR" sz="1400" dirty="0">
              <a:solidFill>
                <a:prstClr val="black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>
              <a:defRPr/>
            </a:pPr>
            <a:r>
              <a:rPr lang="ko-KR" altLang="en-US" sz="14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및 계획 수립</a:t>
            </a:r>
            <a:endParaRPr lang="en-US" altLang="ko-KR" sz="1400" dirty="0">
              <a:solidFill>
                <a:prstClr val="black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37" name="화살표: 오각형 36">
            <a:extLst>
              <a:ext uri="{FF2B5EF4-FFF2-40B4-BE49-F238E27FC236}">
                <a16:creationId xmlns:a16="http://schemas.microsoft.com/office/drawing/2014/main" id="{C025642D-4DC9-4B53-90A3-C01FBAB24DD7}"/>
              </a:ext>
            </a:extLst>
          </p:cNvPr>
          <p:cNvSpPr/>
          <p:nvPr/>
        </p:nvSpPr>
        <p:spPr>
          <a:xfrm>
            <a:off x="3095009" y="3239646"/>
            <a:ext cx="1476499" cy="1207771"/>
          </a:xfrm>
          <a:prstGeom prst="homePlate">
            <a:avLst>
              <a:gd name="adj" fmla="val 14661"/>
            </a:avLst>
          </a:prstGeom>
          <a:solidFill>
            <a:schemeClr val="bg1">
              <a:lumMod val="85000"/>
            </a:schemeClr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288000" rIns="36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사전 항목</a:t>
            </a:r>
            <a:endParaRPr lang="en-US" altLang="ko-KR" sz="1400" dirty="0">
              <a:solidFill>
                <a:prstClr val="black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>
              <a:defRPr/>
            </a:pPr>
            <a:r>
              <a:rPr lang="ko-KR" altLang="en-US" sz="14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조사 착수</a:t>
            </a:r>
          </a:p>
        </p:txBody>
      </p:sp>
      <p:sp>
        <p:nvSpPr>
          <p:cNvPr id="38" name="화살표: 오각형 37">
            <a:extLst>
              <a:ext uri="{FF2B5EF4-FFF2-40B4-BE49-F238E27FC236}">
                <a16:creationId xmlns:a16="http://schemas.microsoft.com/office/drawing/2014/main" id="{0ACD3D5D-86EE-4CDB-8770-9FE85C423C45}"/>
              </a:ext>
            </a:extLst>
          </p:cNvPr>
          <p:cNvSpPr/>
          <p:nvPr/>
        </p:nvSpPr>
        <p:spPr>
          <a:xfrm>
            <a:off x="4588920" y="3239646"/>
            <a:ext cx="1476499" cy="1207771"/>
          </a:xfrm>
          <a:prstGeom prst="homePlate">
            <a:avLst>
              <a:gd name="adj" fmla="val 14661"/>
            </a:avLst>
          </a:prstGeom>
          <a:solidFill>
            <a:schemeClr val="bg1">
              <a:lumMod val="85000"/>
            </a:schemeClr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288000" rIns="36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임원 선임 안건</a:t>
            </a:r>
            <a:endParaRPr lang="en-US" altLang="ko-KR" sz="1400" dirty="0">
              <a:solidFill>
                <a:prstClr val="black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>
              <a:defRPr/>
            </a:pPr>
            <a:r>
              <a:rPr lang="ko-KR" altLang="en-US" sz="14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정보수집 및 분석</a:t>
            </a:r>
          </a:p>
        </p:txBody>
      </p:sp>
      <p:sp>
        <p:nvSpPr>
          <p:cNvPr id="39" name="화살표: 오각형 38">
            <a:extLst>
              <a:ext uri="{FF2B5EF4-FFF2-40B4-BE49-F238E27FC236}">
                <a16:creationId xmlns:a16="http://schemas.microsoft.com/office/drawing/2014/main" id="{EC71230C-0797-42CA-8D1C-BBE4EDF18D1E}"/>
              </a:ext>
            </a:extLst>
          </p:cNvPr>
          <p:cNvSpPr/>
          <p:nvPr/>
        </p:nvSpPr>
        <p:spPr>
          <a:xfrm>
            <a:off x="6082829" y="3239646"/>
            <a:ext cx="1476499" cy="1207771"/>
          </a:xfrm>
          <a:prstGeom prst="homePlate">
            <a:avLst>
              <a:gd name="adj" fmla="val 14661"/>
            </a:avLst>
          </a:prstGeom>
          <a:solidFill>
            <a:schemeClr val="bg1">
              <a:lumMod val="85000"/>
            </a:schemeClr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288000" rIns="36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주총 안건 관련 정보수집 및 분석</a:t>
            </a:r>
            <a:endParaRPr lang="en-US" altLang="ko-KR" sz="1400" dirty="0">
              <a:solidFill>
                <a:prstClr val="black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>
              <a:defRPr/>
            </a:pPr>
            <a:r>
              <a:rPr lang="en-US" altLang="ko-KR" sz="14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/</a:t>
            </a:r>
            <a:r>
              <a:rPr lang="ko-KR" altLang="en-US" sz="14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보고서 초안작성</a:t>
            </a:r>
          </a:p>
        </p:txBody>
      </p:sp>
      <p:sp>
        <p:nvSpPr>
          <p:cNvPr id="40" name="화살표: 오각형 39">
            <a:extLst>
              <a:ext uri="{FF2B5EF4-FFF2-40B4-BE49-F238E27FC236}">
                <a16:creationId xmlns:a16="http://schemas.microsoft.com/office/drawing/2014/main" id="{AB39351F-82A2-45B6-8CFC-975720AC3E74}"/>
              </a:ext>
            </a:extLst>
          </p:cNvPr>
          <p:cNvSpPr/>
          <p:nvPr/>
        </p:nvSpPr>
        <p:spPr>
          <a:xfrm>
            <a:off x="7576740" y="3239646"/>
            <a:ext cx="1476499" cy="1207771"/>
          </a:xfrm>
          <a:prstGeom prst="homePlate">
            <a:avLst>
              <a:gd name="adj" fmla="val 14661"/>
            </a:avLst>
          </a:prstGeom>
          <a:solidFill>
            <a:schemeClr val="bg1">
              <a:lumMod val="85000"/>
            </a:schemeClr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288000" rIns="36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의안분석 보고서</a:t>
            </a:r>
            <a:endParaRPr lang="en-US" altLang="ko-KR" sz="1400" dirty="0">
              <a:solidFill>
                <a:prstClr val="black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>
              <a:defRPr/>
            </a:pPr>
            <a:r>
              <a:rPr lang="ko-KR" altLang="en-US" sz="14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컴플라이언스 및 </a:t>
            </a:r>
            <a:r>
              <a:rPr lang="en-US" altLang="ko-KR" sz="14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PM</a:t>
            </a:r>
            <a:r>
              <a:rPr lang="ko-KR" altLang="en-US" sz="14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검토 후 승인</a:t>
            </a:r>
          </a:p>
        </p:txBody>
      </p:sp>
      <p:sp>
        <p:nvSpPr>
          <p:cNvPr id="41" name="화살표: 오각형 40">
            <a:extLst>
              <a:ext uri="{FF2B5EF4-FFF2-40B4-BE49-F238E27FC236}">
                <a16:creationId xmlns:a16="http://schemas.microsoft.com/office/drawing/2014/main" id="{65CA7FE9-5E8A-4A85-A83E-AA116EF66ED4}"/>
              </a:ext>
            </a:extLst>
          </p:cNvPr>
          <p:cNvSpPr/>
          <p:nvPr/>
        </p:nvSpPr>
        <p:spPr>
          <a:xfrm>
            <a:off x="9070649" y="3239646"/>
            <a:ext cx="1476499" cy="1207771"/>
          </a:xfrm>
          <a:prstGeom prst="homePlate">
            <a:avLst>
              <a:gd name="adj" fmla="val 14661"/>
            </a:avLst>
          </a:prstGeom>
          <a:solidFill>
            <a:schemeClr val="bg1">
              <a:lumMod val="85000"/>
            </a:schemeClr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288000" rIns="36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ko-KR" altLang="en-US" sz="14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의안분석</a:t>
            </a:r>
            <a:endParaRPr lang="en-US" altLang="ko-KR" sz="1400" dirty="0">
              <a:solidFill>
                <a:prstClr val="black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algn="ctr">
              <a:defRPr/>
            </a:pPr>
            <a:r>
              <a:rPr lang="ko-KR" altLang="en-US" sz="1400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보고서 송부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A3E7311-3BAB-431F-9D00-10D0E0A19EB1}"/>
              </a:ext>
            </a:extLst>
          </p:cNvPr>
          <p:cNvSpPr txBox="1"/>
          <p:nvPr/>
        </p:nvSpPr>
        <p:spPr>
          <a:xfrm>
            <a:off x="1799577" y="2217762"/>
            <a:ext cx="2216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1" indent="-171451"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담당자별 의안분석 기업 할당</a:t>
            </a:r>
            <a:endParaRPr lang="en-US" altLang="ko-KR" dirty="0">
              <a:solidFill>
                <a:prstClr val="black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171451" indent="-171451"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배당</a:t>
            </a:r>
            <a: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·</a:t>
            </a: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보수 등 정량 분석을 위한 전담 인력 지정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8C85A96-B706-48B1-A1B3-7BF4391737C6}"/>
              </a:ext>
            </a:extLst>
          </p:cNvPr>
          <p:cNvSpPr txBox="1"/>
          <p:nvPr/>
        </p:nvSpPr>
        <p:spPr>
          <a:xfrm>
            <a:off x="2114576" y="4790381"/>
            <a:ext cx="26558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1" indent="-171451"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주주총회 관련 공시 전 조사 가능한 항목 미리 수집</a:t>
            </a:r>
            <a:endParaRPr lang="en-US" altLang="ko-KR" dirty="0">
              <a:solidFill>
                <a:prstClr val="black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171451" indent="-171451"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정관규정</a:t>
            </a:r>
            <a: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, </a:t>
            </a: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재직현황</a:t>
            </a:r>
            <a: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, </a:t>
            </a: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출석률</a:t>
            </a:r>
            <a: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, </a:t>
            </a: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위원회 참석 현황 조사</a:t>
            </a:r>
          </a:p>
        </p:txBody>
      </p:sp>
      <p:cxnSp>
        <p:nvCxnSpPr>
          <p:cNvPr id="44" name="연결선: 꺾임 43">
            <a:extLst>
              <a:ext uri="{FF2B5EF4-FFF2-40B4-BE49-F238E27FC236}">
                <a16:creationId xmlns:a16="http://schemas.microsoft.com/office/drawing/2014/main" id="{AA4B584D-9648-4553-B92C-963900786082}"/>
              </a:ext>
            </a:extLst>
          </p:cNvPr>
          <p:cNvCxnSpPr>
            <a:cxnSpLocks/>
            <a:stCxn id="43" idx="0"/>
            <a:endCxn id="37" idx="2"/>
          </p:cNvCxnSpPr>
          <p:nvPr/>
        </p:nvCxnSpPr>
        <p:spPr>
          <a:xfrm rot="5400000" flipH="1" flipV="1">
            <a:off x="3422137" y="4467797"/>
            <a:ext cx="342964" cy="302205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9A913897-B39E-45E7-B592-E659FB7896D2}"/>
              </a:ext>
            </a:extLst>
          </p:cNvPr>
          <p:cNvSpPr txBox="1"/>
          <p:nvPr/>
        </p:nvSpPr>
        <p:spPr>
          <a:xfrm>
            <a:off x="4402333" y="2217761"/>
            <a:ext cx="2618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1" indent="-171451"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주주총회 소집결의 정보 활용</a:t>
            </a:r>
            <a:endParaRPr lang="en-US" altLang="ko-KR" dirty="0">
              <a:solidFill>
                <a:prstClr val="black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171451" indent="-171451"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자료수집 인력과 분석인력을 분할</a:t>
            </a:r>
            <a:endParaRPr lang="en-US" altLang="ko-KR" dirty="0">
              <a:solidFill>
                <a:prstClr val="black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171451" indent="-171451"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약력</a:t>
            </a:r>
            <a: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, </a:t>
            </a: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신규선임 여부</a:t>
            </a:r>
            <a: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,</a:t>
            </a: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임기</a:t>
            </a:r>
            <a: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,</a:t>
            </a: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겸직 조사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BD2351D-8BCB-4DBB-8937-A04FA9A2FFAA}"/>
              </a:ext>
            </a:extLst>
          </p:cNvPr>
          <p:cNvSpPr txBox="1"/>
          <p:nvPr/>
        </p:nvSpPr>
        <p:spPr>
          <a:xfrm>
            <a:off x="5072698" y="4790381"/>
            <a:ext cx="279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1" indent="-171451"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정량분석 전담인력 활용</a:t>
            </a:r>
            <a:b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-</a:t>
            </a: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배당 및 보수한도 </a:t>
            </a:r>
            <a: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Peer Group </a:t>
            </a: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비교</a:t>
            </a:r>
            <a:b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</a:br>
            <a: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-</a:t>
            </a: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과거 </a:t>
            </a:r>
            <a: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DB</a:t>
            </a: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를 통한 임원 선임 안건 분석 자료 생성</a:t>
            </a:r>
            <a: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(</a:t>
            </a: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재직기간</a:t>
            </a:r>
            <a: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, </a:t>
            </a: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출석률</a:t>
            </a:r>
            <a: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, </a:t>
            </a: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겸직현황</a:t>
            </a:r>
            <a: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)</a:t>
            </a:r>
            <a:endParaRPr lang="ko-KR" altLang="en-US" dirty="0">
              <a:solidFill>
                <a:prstClr val="black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cxnSp>
        <p:nvCxnSpPr>
          <p:cNvPr id="47" name="연결선: 꺾임 46">
            <a:extLst>
              <a:ext uri="{FF2B5EF4-FFF2-40B4-BE49-F238E27FC236}">
                <a16:creationId xmlns:a16="http://schemas.microsoft.com/office/drawing/2014/main" id="{8A05C3F0-C191-42E1-8FAB-D924C46DFCFC}"/>
              </a:ext>
            </a:extLst>
          </p:cNvPr>
          <p:cNvCxnSpPr>
            <a:cxnSpLocks/>
            <a:stCxn id="46" idx="0"/>
            <a:endCxn id="39" idx="2"/>
          </p:cNvCxnSpPr>
          <p:nvPr/>
        </p:nvCxnSpPr>
        <p:spPr>
          <a:xfrm rot="5400000" flipH="1" flipV="1">
            <a:off x="6428638" y="4486476"/>
            <a:ext cx="342964" cy="264844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ED61517-F7A8-4B92-AFA6-ED817C78DB64}"/>
              </a:ext>
            </a:extLst>
          </p:cNvPr>
          <p:cNvSpPr txBox="1"/>
          <p:nvPr/>
        </p:nvSpPr>
        <p:spPr>
          <a:xfrm>
            <a:off x="7407704" y="2217761"/>
            <a:ext cx="23022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1" indent="-171451"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쟁점 안건 발견 시 </a:t>
            </a:r>
            <a: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PM</a:t>
            </a: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에게 우선 보고하여</a:t>
            </a:r>
            <a: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 </a:t>
            </a: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의안분석시간 단축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0AB49E6-C27C-47BE-90F3-47CD5E6302E3}"/>
              </a:ext>
            </a:extLst>
          </p:cNvPr>
          <p:cNvSpPr txBox="1"/>
          <p:nvPr/>
        </p:nvSpPr>
        <p:spPr>
          <a:xfrm>
            <a:off x="8164940" y="4790382"/>
            <a:ext cx="2409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1" indent="-171451"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전자메일을 통한 발송</a:t>
            </a:r>
            <a:endParaRPr lang="en-US" altLang="ko-KR" dirty="0">
              <a:solidFill>
                <a:prstClr val="black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  <a:p>
            <a:pPr marL="171451" indent="-171451">
              <a:buFont typeface="Arial" panose="020B0604020202020204" pitchFamily="34" charset="0"/>
              <a:buChar char="•"/>
              <a:defRPr/>
            </a:pP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주주총회 개최 </a:t>
            </a:r>
            <a:r>
              <a:rPr lang="en-US" altLang="ko-KR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10</a:t>
            </a:r>
            <a:r>
              <a:rPr lang="ko-KR" altLang="en-US" dirty="0">
                <a:solidFill>
                  <a:prstClr val="black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일 전 발송 원칙</a:t>
            </a:r>
          </a:p>
        </p:txBody>
      </p:sp>
      <p:cxnSp>
        <p:nvCxnSpPr>
          <p:cNvPr id="50" name="연결선: 꺾임 49">
            <a:extLst>
              <a:ext uri="{FF2B5EF4-FFF2-40B4-BE49-F238E27FC236}">
                <a16:creationId xmlns:a16="http://schemas.microsoft.com/office/drawing/2014/main" id="{94C36DFE-8221-44BA-92BD-230D0789450E}"/>
              </a:ext>
            </a:extLst>
          </p:cNvPr>
          <p:cNvCxnSpPr>
            <a:cxnSpLocks/>
            <a:stCxn id="49" idx="0"/>
            <a:endCxn id="41" idx="2"/>
          </p:cNvCxnSpPr>
          <p:nvPr/>
        </p:nvCxnSpPr>
        <p:spPr>
          <a:xfrm rot="5400000" flipH="1" flipV="1">
            <a:off x="9373578" y="4443598"/>
            <a:ext cx="342965" cy="350605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직사각형 74">
            <a:extLst>
              <a:ext uri="{FF2B5EF4-FFF2-40B4-BE49-F238E27FC236}">
                <a16:creationId xmlns:a16="http://schemas.microsoft.com/office/drawing/2014/main" id="{2036CD18-3BA0-44E4-8B49-A0AA3A7BE26D}"/>
              </a:ext>
            </a:extLst>
          </p:cNvPr>
          <p:cNvSpPr/>
          <p:nvPr/>
        </p:nvSpPr>
        <p:spPr>
          <a:xfrm>
            <a:off x="9069216" y="3239644"/>
            <a:ext cx="1384112" cy="284759"/>
          </a:xfrm>
          <a:custGeom>
            <a:avLst/>
            <a:gdLst>
              <a:gd name="connsiteX0" fmla="*/ 0 w 1384112"/>
              <a:gd name="connsiteY0" fmla="*/ 0 h 283114"/>
              <a:gd name="connsiteX1" fmla="*/ 1384112 w 1384112"/>
              <a:gd name="connsiteY1" fmla="*/ 0 h 283114"/>
              <a:gd name="connsiteX2" fmla="*/ 1384112 w 1384112"/>
              <a:gd name="connsiteY2" fmla="*/ 283114 h 283114"/>
              <a:gd name="connsiteX3" fmla="*/ 0 w 1384112"/>
              <a:gd name="connsiteY3" fmla="*/ 283114 h 283114"/>
              <a:gd name="connsiteX4" fmla="*/ 0 w 1384112"/>
              <a:gd name="connsiteY4" fmla="*/ 0 h 283114"/>
              <a:gd name="connsiteX0" fmla="*/ 0 w 1384112"/>
              <a:gd name="connsiteY0" fmla="*/ 0 h 283114"/>
              <a:gd name="connsiteX1" fmla="*/ 1281636 w 1384112"/>
              <a:gd name="connsiteY1" fmla="*/ 7882 h 283114"/>
              <a:gd name="connsiteX2" fmla="*/ 1384112 w 1384112"/>
              <a:gd name="connsiteY2" fmla="*/ 283114 h 283114"/>
              <a:gd name="connsiteX3" fmla="*/ 0 w 1384112"/>
              <a:gd name="connsiteY3" fmla="*/ 283114 h 283114"/>
              <a:gd name="connsiteX4" fmla="*/ 0 w 1384112"/>
              <a:gd name="connsiteY4" fmla="*/ 0 h 283114"/>
              <a:gd name="connsiteX0" fmla="*/ 0 w 1384112"/>
              <a:gd name="connsiteY0" fmla="*/ 6406 h 289520"/>
              <a:gd name="connsiteX1" fmla="*/ 1286398 w 1384112"/>
              <a:gd name="connsiteY1" fmla="*/ 0 h 289520"/>
              <a:gd name="connsiteX2" fmla="*/ 1384112 w 1384112"/>
              <a:gd name="connsiteY2" fmla="*/ 289520 h 289520"/>
              <a:gd name="connsiteX3" fmla="*/ 0 w 1384112"/>
              <a:gd name="connsiteY3" fmla="*/ 289520 h 289520"/>
              <a:gd name="connsiteX4" fmla="*/ 0 w 1384112"/>
              <a:gd name="connsiteY4" fmla="*/ 6406 h 289520"/>
              <a:gd name="connsiteX0" fmla="*/ 0 w 1384112"/>
              <a:gd name="connsiteY0" fmla="*/ 1644 h 284758"/>
              <a:gd name="connsiteX1" fmla="*/ 1293542 w 1384112"/>
              <a:gd name="connsiteY1" fmla="*/ 0 h 284758"/>
              <a:gd name="connsiteX2" fmla="*/ 1384112 w 1384112"/>
              <a:gd name="connsiteY2" fmla="*/ 284758 h 284758"/>
              <a:gd name="connsiteX3" fmla="*/ 0 w 1384112"/>
              <a:gd name="connsiteY3" fmla="*/ 284758 h 284758"/>
              <a:gd name="connsiteX4" fmla="*/ 0 w 1384112"/>
              <a:gd name="connsiteY4" fmla="*/ 1644 h 284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4112" h="284758">
                <a:moveTo>
                  <a:pt x="0" y="1644"/>
                </a:moveTo>
                <a:lnTo>
                  <a:pt x="1293542" y="0"/>
                </a:lnTo>
                <a:lnTo>
                  <a:pt x="1384112" y="284758"/>
                </a:lnTo>
                <a:lnTo>
                  <a:pt x="0" y="284758"/>
                </a:lnTo>
                <a:lnTo>
                  <a:pt x="0" y="1644"/>
                </a:lnTo>
                <a:close/>
              </a:path>
            </a:pathLst>
          </a:custGeom>
          <a:solidFill>
            <a:schemeClr val="tx1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altLang="ko-KR" dirty="0">
                <a:solidFill>
                  <a:prstClr val="white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6</a:t>
            </a:r>
            <a:r>
              <a:rPr lang="ko-KR" altLang="en-US" dirty="0">
                <a:solidFill>
                  <a:prstClr val="white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단계</a:t>
            </a:r>
          </a:p>
        </p:txBody>
      </p:sp>
      <p:sp>
        <p:nvSpPr>
          <p:cNvPr id="52" name="직사각형 74">
            <a:extLst>
              <a:ext uri="{FF2B5EF4-FFF2-40B4-BE49-F238E27FC236}">
                <a16:creationId xmlns:a16="http://schemas.microsoft.com/office/drawing/2014/main" id="{7185A18C-6FFE-4A94-AAA5-7F68531792AF}"/>
              </a:ext>
            </a:extLst>
          </p:cNvPr>
          <p:cNvSpPr/>
          <p:nvPr/>
        </p:nvSpPr>
        <p:spPr>
          <a:xfrm>
            <a:off x="7575305" y="3239644"/>
            <a:ext cx="1384112" cy="284759"/>
          </a:xfrm>
          <a:custGeom>
            <a:avLst/>
            <a:gdLst>
              <a:gd name="connsiteX0" fmla="*/ 0 w 1384112"/>
              <a:gd name="connsiteY0" fmla="*/ 0 h 283114"/>
              <a:gd name="connsiteX1" fmla="*/ 1384112 w 1384112"/>
              <a:gd name="connsiteY1" fmla="*/ 0 h 283114"/>
              <a:gd name="connsiteX2" fmla="*/ 1384112 w 1384112"/>
              <a:gd name="connsiteY2" fmla="*/ 283114 h 283114"/>
              <a:gd name="connsiteX3" fmla="*/ 0 w 1384112"/>
              <a:gd name="connsiteY3" fmla="*/ 283114 h 283114"/>
              <a:gd name="connsiteX4" fmla="*/ 0 w 1384112"/>
              <a:gd name="connsiteY4" fmla="*/ 0 h 283114"/>
              <a:gd name="connsiteX0" fmla="*/ 0 w 1384112"/>
              <a:gd name="connsiteY0" fmla="*/ 0 h 283114"/>
              <a:gd name="connsiteX1" fmla="*/ 1281636 w 1384112"/>
              <a:gd name="connsiteY1" fmla="*/ 7882 h 283114"/>
              <a:gd name="connsiteX2" fmla="*/ 1384112 w 1384112"/>
              <a:gd name="connsiteY2" fmla="*/ 283114 h 283114"/>
              <a:gd name="connsiteX3" fmla="*/ 0 w 1384112"/>
              <a:gd name="connsiteY3" fmla="*/ 283114 h 283114"/>
              <a:gd name="connsiteX4" fmla="*/ 0 w 1384112"/>
              <a:gd name="connsiteY4" fmla="*/ 0 h 283114"/>
              <a:gd name="connsiteX0" fmla="*/ 0 w 1384112"/>
              <a:gd name="connsiteY0" fmla="*/ 6406 h 289520"/>
              <a:gd name="connsiteX1" fmla="*/ 1286398 w 1384112"/>
              <a:gd name="connsiteY1" fmla="*/ 0 h 289520"/>
              <a:gd name="connsiteX2" fmla="*/ 1384112 w 1384112"/>
              <a:gd name="connsiteY2" fmla="*/ 289520 h 289520"/>
              <a:gd name="connsiteX3" fmla="*/ 0 w 1384112"/>
              <a:gd name="connsiteY3" fmla="*/ 289520 h 289520"/>
              <a:gd name="connsiteX4" fmla="*/ 0 w 1384112"/>
              <a:gd name="connsiteY4" fmla="*/ 6406 h 289520"/>
              <a:gd name="connsiteX0" fmla="*/ 0 w 1384112"/>
              <a:gd name="connsiteY0" fmla="*/ 1644 h 284758"/>
              <a:gd name="connsiteX1" fmla="*/ 1293542 w 1384112"/>
              <a:gd name="connsiteY1" fmla="*/ 0 h 284758"/>
              <a:gd name="connsiteX2" fmla="*/ 1384112 w 1384112"/>
              <a:gd name="connsiteY2" fmla="*/ 284758 h 284758"/>
              <a:gd name="connsiteX3" fmla="*/ 0 w 1384112"/>
              <a:gd name="connsiteY3" fmla="*/ 284758 h 284758"/>
              <a:gd name="connsiteX4" fmla="*/ 0 w 1384112"/>
              <a:gd name="connsiteY4" fmla="*/ 1644 h 284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4112" h="284758">
                <a:moveTo>
                  <a:pt x="0" y="1644"/>
                </a:moveTo>
                <a:lnTo>
                  <a:pt x="1293542" y="0"/>
                </a:lnTo>
                <a:lnTo>
                  <a:pt x="1384112" y="284758"/>
                </a:lnTo>
                <a:lnTo>
                  <a:pt x="0" y="284758"/>
                </a:lnTo>
                <a:lnTo>
                  <a:pt x="0" y="1644"/>
                </a:lnTo>
                <a:close/>
              </a:path>
            </a:pathLst>
          </a:custGeom>
          <a:solidFill>
            <a:schemeClr val="tx1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altLang="ko-KR" dirty="0">
                <a:solidFill>
                  <a:prstClr val="white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5</a:t>
            </a:r>
            <a:r>
              <a:rPr lang="ko-KR" altLang="en-US" dirty="0">
                <a:solidFill>
                  <a:prstClr val="white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단계</a:t>
            </a:r>
          </a:p>
        </p:txBody>
      </p:sp>
      <p:sp>
        <p:nvSpPr>
          <p:cNvPr id="53" name="직사각형 74">
            <a:extLst>
              <a:ext uri="{FF2B5EF4-FFF2-40B4-BE49-F238E27FC236}">
                <a16:creationId xmlns:a16="http://schemas.microsoft.com/office/drawing/2014/main" id="{27B9A9A6-343B-4D5B-9BE2-744244ECE811}"/>
              </a:ext>
            </a:extLst>
          </p:cNvPr>
          <p:cNvSpPr/>
          <p:nvPr/>
        </p:nvSpPr>
        <p:spPr>
          <a:xfrm>
            <a:off x="6081396" y="3239644"/>
            <a:ext cx="1384112" cy="284759"/>
          </a:xfrm>
          <a:custGeom>
            <a:avLst/>
            <a:gdLst>
              <a:gd name="connsiteX0" fmla="*/ 0 w 1384112"/>
              <a:gd name="connsiteY0" fmla="*/ 0 h 283114"/>
              <a:gd name="connsiteX1" fmla="*/ 1384112 w 1384112"/>
              <a:gd name="connsiteY1" fmla="*/ 0 h 283114"/>
              <a:gd name="connsiteX2" fmla="*/ 1384112 w 1384112"/>
              <a:gd name="connsiteY2" fmla="*/ 283114 h 283114"/>
              <a:gd name="connsiteX3" fmla="*/ 0 w 1384112"/>
              <a:gd name="connsiteY3" fmla="*/ 283114 h 283114"/>
              <a:gd name="connsiteX4" fmla="*/ 0 w 1384112"/>
              <a:gd name="connsiteY4" fmla="*/ 0 h 283114"/>
              <a:gd name="connsiteX0" fmla="*/ 0 w 1384112"/>
              <a:gd name="connsiteY0" fmla="*/ 0 h 283114"/>
              <a:gd name="connsiteX1" fmla="*/ 1281636 w 1384112"/>
              <a:gd name="connsiteY1" fmla="*/ 7882 h 283114"/>
              <a:gd name="connsiteX2" fmla="*/ 1384112 w 1384112"/>
              <a:gd name="connsiteY2" fmla="*/ 283114 h 283114"/>
              <a:gd name="connsiteX3" fmla="*/ 0 w 1384112"/>
              <a:gd name="connsiteY3" fmla="*/ 283114 h 283114"/>
              <a:gd name="connsiteX4" fmla="*/ 0 w 1384112"/>
              <a:gd name="connsiteY4" fmla="*/ 0 h 283114"/>
              <a:gd name="connsiteX0" fmla="*/ 0 w 1384112"/>
              <a:gd name="connsiteY0" fmla="*/ 6406 h 289520"/>
              <a:gd name="connsiteX1" fmla="*/ 1286398 w 1384112"/>
              <a:gd name="connsiteY1" fmla="*/ 0 h 289520"/>
              <a:gd name="connsiteX2" fmla="*/ 1384112 w 1384112"/>
              <a:gd name="connsiteY2" fmla="*/ 289520 h 289520"/>
              <a:gd name="connsiteX3" fmla="*/ 0 w 1384112"/>
              <a:gd name="connsiteY3" fmla="*/ 289520 h 289520"/>
              <a:gd name="connsiteX4" fmla="*/ 0 w 1384112"/>
              <a:gd name="connsiteY4" fmla="*/ 6406 h 289520"/>
              <a:gd name="connsiteX0" fmla="*/ 0 w 1384112"/>
              <a:gd name="connsiteY0" fmla="*/ 1644 h 284758"/>
              <a:gd name="connsiteX1" fmla="*/ 1293542 w 1384112"/>
              <a:gd name="connsiteY1" fmla="*/ 0 h 284758"/>
              <a:gd name="connsiteX2" fmla="*/ 1384112 w 1384112"/>
              <a:gd name="connsiteY2" fmla="*/ 284758 h 284758"/>
              <a:gd name="connsiteX3" fmla="*/ 0 w 1384112"/>
              <a:gd name="connsiteY3" fmla="*/ 284758 h 284758"/>
              <a:gd name="connsiteX4" fmla="*/ 0 w 1384112"/>
              <a:gd name="connsiteY4" fmla="*/ 1644 h 284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4112" h="284758">
                <a:moveTo>
                  <a:pt x="0" y="1644"/>
                </a:moveTo>
                <a:lnTo>
                  <a:pt x="1293542" y="0"/>
                </a:lnTo>
                <a:lnTo>
                  <a:pt x="1384112" y="284758"/>
                </a:lnTo>
                <a:lnTo>
                  <a:pt x="0" y="284758"/>
                </a:lnTo>
                <a:lnTo>
                  <a:pt x="0" y="1644"/>
                </a:lnTo>
                <a:close/>
              </a:path>
            </a:pathLst>
          </a:custGeom>
          <a:solidFill>
            <a:schemeClr val="tx1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altLang="ko-KR" dirty="0">
                <a:solidFill>
                  <a:prstClr val="white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4</a:t>
            </a:r>
            <a:r>
              <a:rPr lang="ko-KR" altLang="en-US" dirty="0">
                <a:solidFill>
                  <a:prstClr val="white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단계</a:t>
            </a:r>
          </a:p>
        </p:txBody>
      </p:sp>
      <p:sp>
        <p:nvSpPr>
          <p:cNvPr id="54" name="직사각형 74">
            <a:extLst>
              <a:ext uri="{FF2B5EF4-FFF2-40B4-BE49-F238E27FC236}">
                <a16:creationId xmlns:a16="http://schemas.microsoft.com/office/drawing/2014/main" id="{788BA940-D54B-4CA8-9822-15A274CF4CF7}"/>
              </a:ext>
            </a:extLst>
          </p:cNvPr>
          <p:cNvSpPr/>
          <p:nvPr/>
        </p:nvSpPr>
        <p:spPr>
          <a:xfrm>
            <a:off x="4587485" y="3239644"/>
            <a:ext cx="1384112" cy="284759"/>
          </a:xfrm>
          <a:custGeom>
            <a:avLst/>
            <a:gdLst>
              <a:gd name="connsiteX0" fmla="*/ 0 w 1384112"/>
              <a:gd name="connsiteY0" fmla="*/ 0 h 283114"/>
              <a:gd name="connsiteX1" fmla="*/ 1384112 w 1384112"/>
              <a:gd name="connsiteY1" fmla="*/ 0 h 283114"/>
              <a:gd name="connsiteX2" fmla="*/ 1384112 w 1384112"/>
              <a:gd name="connsiteY2" fmla="*/ 283114 h 283114"/>
              <a:gd name="connsiteX3" fmla="*/ 0 w 1384112"/>
              <a:gd name="connsiteY3" fmla="*/ 283114 h 283114"/>
              <a:gd name="connsiteX4" fmla="*/ 0 w 1384112"/>
              <a:gd name="connsiteY4" fmla="*/ 0 h 283114"/>
              <a:gd name="connsiteX0" fmla="*/ 0 w 1384112"/>
              <a:gd name="connsiteY0" fmla="*/ 0 h 283114"/>
              <a:gd name="connsiteX1" fmla="*/ 1281636 w 1384112"/>
              <a:gd name="connsiteY1" fmla="*/ 7882 h 283114"/>
              <a:gd name="connsiteX2" fmla="*/ 1384112 w 1384112"/>
              <a:gd name="connsiteY2" fmla="*/ 283114 h 283114"/>
              <a:gd name="connsiteX3" fmla="*/ 0 w 1384112"/>
              <a:gd name="connsiteY3" fmla="*/ 283114 h 283114"/>
              <a:gd name="connsiteX4" fmla="*/ 0 w 1384112"/>
              <a:gd name="connsiteY4" fmla="*/ 0 h 283114"/>
              <a:gd name="connsiteX0" fmla="*/ 0 w 1384112"/>
              <a:gd name="connsiteY0" fmla="*/ 6406 h 289520"/>
              <a:gd name="connsiteX1" fmla="*/ 1286398 w 1384112"/>
              <a:gd name="connsiteY1" fmla="*/ 0 h 289520"/>
              <a:gd name="connsiteX2" fmla="*/ 1384112 w 1384112"/>
              <a:gd name="connsiteY2" fmla="*/ 289520 h 289520"/>
              <a:gd name="connsiteX3" fmla="*/ 0 w 1384112"/>
              <a:gd name="connsiteY3" fmla="*/ 289520 h 289520"/>
              <a:gd name="connsiteX4" fmla="*/ 0 w 1384112"/>
              <a:gd name="connsiteY4" fmla="*/ 6406 h 289520"/>
              <a:gd name="connsiteX0" fmla="*/ 0 w 1384112"/>
              <a:gd name="connsiteY0" fmla="*/ 1644 h 284758"/>
              <a:gd name="connsiteX1" fmla="*/ 1293542 w 1384112"/>
              <a:gd name="connsiteY1" fmla="*/ 0 h 284758"/>
              <a:gd name="connsiteX2" fmla="*/ 1384112 w 1384112"/>
              <a:gd name="connsiteY2" fmla="*/ 284758 h 284758"/>
              <a:gd name="connsiteX3" fmla="*/ 0 w 1384112"/>
              <a:gd name="connsiteY3" fmla="*/ 284758 h 284758"/>
              <a:gd name="connsiteX4" fmla="*/ 0 w 1384112"/>
              <a:gd name="connsiteY4" fmla="*/ 1644 h 284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4112" h="284758">
                <a:moveTo>
                  <a:pt x="0" y="1644"/>
                </a:moveTo>
                <a:lnTo>
                  <a:pt x="1293542" y="0"/>
                </a:lnTo>
                <a:lnTo>
                  <a:pt x="1384112" y="284758"/>
                </a:lnTo>
                <a:lnTo>
                  <a:pt x="0" y="284758"/>
                </a:lnTo>
                <a:lnTo>
                  <a:pt x="0" y="1644"/>
                </a:lnTo>
                <a:close/>
              </a:path>
            </a:pathLst>
          </a:custGeom>
          <a:solidFill>
            <a:schemeClr val="tx1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altLang="ko-KR" dirty="0">
                <a:solidFill>
                  <a:prstClr val="white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3</a:t>
            </a:r>
            <a:r>
              <a:rPr lang="ko-KR" altLang="en-US" dirty="0">
                <a:solidFill>
                  <a:prstClr val="white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단계</a:t>
            </a:r>
          </a:p>
        </p:txBody>
      </p:sp>
      <p:sp>
        <p:nvSpPr>
          <p:cNvPr id="55" name="직사각형 74">
            <a:extLst>
              <a:ext uri="{FF2B5EF4-FFF2-40B4-BE49-F238E27FC236}">
                <a16:creationId xmlns:a16="http://schemas.microsoft.com/office/drawing/2014/main" id="{1E9DA458-5043-48B0-8937-174201C05974}"/>
              </a:ext>
            </a:extLst>
          </p:cNvPr>
          <p:cNvSpPr/>
          <p:nvPr/>
        </p:nvSpPr>
        <p:spPr>
          <a:xfrm>
            <a:off x="3093576" y="3239644"/>
            <a:ext cx="1384112" cy="284759"/>
          </a:xfrm>
          <a:custGeom>
            <a:avLst/>
            <a:gdLst>
              <a:gd name="connsiteX0" fmla="*/ 0 w 1384112"/>
              <a:gd name="connsiteY0" fmla="*/ 0 h 283114"/>
              <a:gd name="connsiteX1" fmla="*/ 1384112 w 1384112"/>
              <a:gd name="connsiteY1" fmla="*/ 0 h 283114"/>
              <a:gd name="connsiteX2" fmla="*/ 1384112 w 1384112"/>
              <a:gd name="connsiteY2" fmla="*/ 283114 h 283114"/>
              <a:gd name="connsiteX3" fmla="*/ 0 w 1384112"/>
              <a:gd name="connsiteY3" fmla="*/ 283114 h 283114"/>
              <a:gd name="connsiteX4" fmla="*/ 0 w 1384112"/>
              <a:gd name="connsiteY4" fmla="*/ 0 h 283114"/>
              <a:gd name="connsiteX0" fmla="*/ 0 w 1384112"/>
              <a:gd name="connsiteY0" fmla="*/ 0 h 283114"/>
              <a:gd name="connsiteX1" fmla="*/ 1281636 w 1384112"/>
              <a:gd name="connsiteY1" fmla="*/ 7882 h 283114"/>
              <a:gd name="connsiteX2" fmla="*/ 1384112 w 1384112"/>
              <a:gd name="connsiteY2" fmla="*/ 283114 h 283114"/>
              <a:gd name="connsiteX3" fmla="*/ 0 w 1384112"/>
              <a:gd name="connsiteY3" fmla="*/ 283114 h 283114"/>
              <a:gd name="connsiteX4" fmla="*/ 0 w 1384112"/>
              <a:gd name="connsiteY4" fmla="*/ 0 h 283114"/>
              <a:gd name="connsiteX0" fmla="*/ 0 w 1384112"/>
              <a:gd name="connsiteY0" fmla="*/ 6406 h 289520"/>
              <a:gd name="connsiteX1" fmla="*/ 1286398 w 1384112"/>
              <a:gd name="connsiteY1" fmla="*/ 0 h 289520"/>
              <a:gd name="connsiteX2" fmla="*/ 1384112 w 1384112"/>
              <a:gd name="connsiteY2" fmla="*/ 289520 h 289520"/>
              <a:gd name="connsiteX3" fmla="*/ 0 w 1384112"/>
              <a:gd name="connsiteY3" fmla="*/ 289520 h 289520"/>
              <a:gd name="connsiteX4" fmla="*/ 0 w 1384112"/>
              <a:gd name="connsiteY4" fmla="*/ 6406 h 289520"/>
              <a:gd name="connsiteX0" fmla="*/ 0 w 1384112"/>
              <a:gd name="connsiteY0" fmla="*/ 1644 h 284758"/>
              <a:gd name="connsiteX1" fmla="*/ 1293542 w 1384112"/>
              <a:gd name="connsiteY1" fmla="*/ 0 h 284758"/>
              <a:gd name="connsiteX2" fmla="*/ 1384112 w 1384112"/>
              <a:gd name="connsiteY2" fmla="*/ 284758 h 284758"/>
              <a:gd name="connsiteX3" fmla="*/ 0 w 1384112"/>
              <a:gd name="connsiteY3" fmla="*/ 284758 h 284758"/>
              <a:gd name="connsiteX4" fmla="*/ 0 w 1384112"/>
              <a:gd name="connsiteY4" fmla="*/ 1644 h 284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4112" h="284758">
                <a:moveTo>
                  <a:pt x="0" y="1644"/>
                </a:moveTo>
                <a:lnTo>
                  <a:pt x="1293542" y="0"/>
                </a:lnTo>
                <a:lnTo>
                  <a:pt x="1384112" y="284758"/>
                </a:lnTo>
                <a:lnTo>
                  <a:pt x="0" y="284758"/>
                </a:lnTo>
                <a:lnTo>
                  <a:pt x="0" y="1644"/>
                </a:lnTo>
                <a:close/>
              </a:path>
            </a:pathLst>
          </a:custGeom>
          <a:solidFill>
            <a:schemeClr val="tx1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altLang="ko-KR" dirty="0">
                <a:solidFill>
                  <a:prstClr val="white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2</a:t>
            </a:r>
            <a:r>
              <a:rPr lang="ko-KR" altLang="en-US" dirty="0">
                <a:solidFill>
                  <a:prstClr val="white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단계</a:t>
            </a:r>
          </a:p>
        </p:txBody>
      </p:sp>
      <p:sp>
        <p:nvSpPr>
          <p:cNvPr id="56" name="직사각형 74">
            <a:extLst>
              <a:ext uri="{FF2B5EF4-FFF2-40B4-BE49-F238E27FC236}">
                <a16:creationId xmlns:a16="http://schemas.microsoft.com/office/drawing/2014/main" id="{1ED4682B-D595-482E-A090-86167DC46890}"/>
              </a:ext>
            </a:extLst>
          </p:cNvPr>
          <p:cNvSpPr/>
          <p:nvPr/>
        </p:nvSpPr>
        <p:spPr>
          <a:xfrm>
            <a:off x="1605052" y="3239644"/>
            <a:ext cx="1367443" cy="284759"/>
          </a:xfrm>
          <a:custGeom>
            <a:avLst/>
            <a:gdLst>
              <a:gd name="connsiteX0" fmla="*/ 0 w 1384112"/>
              <a:gd name="connsiteY0" fmla="*/ 0 h 283114"/>
              <a:gd name="connsiteX1" fmla="*/ 1384112 w 1384112"/>
              <a:gd name="connsiteY1" fmla="*/ 0 h 283114"/>
              <a:gd name="connsiteX2" fmla="*/ 1384112 w 1384112"/>
              <a:gd name="connsiteY2" fmla="*/ 283114 h 283114"/>
              <a:gd name="connsiteX3" fmla="*/ 0 w 1384112"/>
              <a:gd name="connsiteY3" fmla="*/ 283114 h 283114"/>
              <a:gd name="connsiteX4" fmla="*/ 0 w 1384112"/>
              <a:gd name="connsiteY4" fmla="*/ 0 h 283114"/>
              <a:gd name="connsiteX0" fmla="*/ 0 w 1384112"/>
              <a:gd name="connsiteY0" fmla="*/ 0 h 283114"/>
              <a:gd name="connsiteX1" fmla="*/ 1281636 w 1384112"/>
              <a:gd name="connsiteY1" fmla="*/ 7882 h 283114"/>
              <a:gd name="connsiteX2" fmla="*/ 1384112 w 1384112"/>
              <a:gd name="connsiteY2" fmla="*/ 283114 h 283114"/>
              <a:gd name="connsiteX3" fmla="*/ 0 w 1384112"/>
              <a:gd name="connsiteY3" fmla="*/ 283114 h 283114"/>
              <a:gd name="connsiteX4" fmla="*/ 0 w 1384112"/>
              <a:gd name="connsiteY4" fmla="*/ 0 h 283114"/>
              <a:gd name="connsiteX0" fmla="*/ 0 w 1384112"/>
              <a:gd name="connsiteY0" fmla="*/ 6406 h 289520"/>
              <a:gd name="connsiteX1" fmla="*/ 1286398 w 1384112"/>
              <a:gd name="connsiteY1" fmla="*/ 0 h 289520"/>
              <a:gd name="connsiteX2" fmla="*/ 1384112 w 1384112"/>
              <a:gd name="connsiteY2" fmla="*/ 289520 h 289520"/>
              <a:gd name="connsiteX3" fmla="*/ 0 w 1384112"/>
              <a:gd name="connsiteY3" fmla="*/ 289520 h 289520"/>
              <a:gd name="connsiteX4" fmla="*/ 0 w 1384112"/>
              <a:gd name="connsiteY4" fmla="*/ 6406 h 289520"/>
              <a:gd name="connsiteX0" fmla="*/ 0 w 1384112"/>
              <a:gd name="connsiteY0" fmla="*/ 1644 h 284758"/>
              <a:gd name="connsiteX1" fmla="*/ 1293542 w 1384112"/>
              <a:gd name="connsiteY1" fmla="*/ 0 h 284758"/>
              <a:gd name="connsiteX2" fmla="*/ 1384112 w 1384112"/>
              <a:gd name="connsiteY2" fmla="*/ 284758 h 284758"/>
              <a:gd name="connsiteX3" fmla="*/ 0 w 1384112"/>
              <a:gd name="connsiteY3" fmla="*/ 284758 h 284758"/>
              <a:gd name="connsiteX4" fmla="*/ 0 w 1384112"/>
              <a:gd name="connsiteY4" fmla="*/ 1644 h 284758"/>
              <a:gd name="connsiteX0" fmla="*/ 0 w 1369824"/>
              <a:gd name="connsiteY0" fmla="*/ 1644 h 289520"/>
              <a:gd name="connsiteX1" fmla="*/ 1293542 w 1369824"/>
              <a:gd name="connsiteY1" fmla="*/ 0 h 289520"/>
              <a:gd name="connsiteX2" fmla="*/ 1369824 w 1369824"/>
              <a:gd name="connsiteY2" fmla="*/ 289520 h 289520"/>
              <a:gd name="connsiteX3" fmla="*/ 0 w 1369824"/>
              <a:gd name="connsiteY3" fmla="*/ 284758 h 289520"/>
              <a:gd name="connsiteX4" fmla="*/ 0 w 1369824"/>
              <a:gd name="connsiteY4" fmla="*/ 1644 h 289520"/>
              <a:gd name="connsiteX0" fmla="*/ 0 w 1365062"/>
              <a:gd name="connsiteY0" fmla="*/ 1644 h 284758"/>
              <a:gd name="connsiteX1" fmla="*/ 1293542 w 1365062"/>
              <a:gd name="connsiteY1" fmla="*/ 0 h 284758"/>
              <a:gd name="connsiteX2" fmla="*/ 1365062 w 1365062"/>
              <a:gd name="connsiteY2" fmla="*/ 277614 h 284758"/>
              <a:gd name="connsiteX3" fmla="*/ 0 w 1365062"/>
              <a:gd name="connsiteY3" fmla="*/ 284758 h 284758"/>
              <a:gd name="connsiteX4" fmla="*/ 0 w 1365062"/>
              <a:gd name="connsiteY4" fmla="*/ 1644 h 284758"/>
              <a:gd name="connsiteX0" fmla="*/ 0 w 1367443"/>
              <a:gd name="connsiteY0" fmla="*/ 1644 h 284758"/>
              <a:gd name="connsiteX1" fmla="*/ 1293542 w 1367443"/>
              <a:gd name="connsiteY1" fmla="*/ 0 h 284758"/>
              <a:gd name="connsiteX2" fmla="*/ 1367443 w 1367443"/>
              <a:gd name="connsiteY2" fmla="*/ 284758 h 284758"/>
              <a:gd name="connsiteX3" fmla="*/ 0 w 1367443"/>
              <a:gd name="connsiteY3" fmla="*/ 284758 h 284758"/>
              <a:gd name="connsiteX4" fmla="*/ 0 w 1367443"/>
              <a:gd name="connsiteY4" fmla="*/ 1644 h 284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7443" h="284758">
                <a:moveTo>
                  <a:pt x="0" y="1644"/>
                </a:moveTo>
                <a:lnTo>
                  <a:pt x="1293542" y="0"/>
                </a:lnTo>
                <a:lnTo>
                  <a:pt x="1367443" y="284758"/>
                </a:lnTo>
                <a:lnTo>
                  <a:pt x="0" y="284758"/>
                </a:lnTo>
                <a:lnTo>
                  <a:pt x="0" y="1644"/>
                </a:lnTo>
                <a:close/>
              </a:path>
            </a:pathLst>
          </a:custGeom>
          <a:solidFill>
            <a:schemeClr val="tx1"/>
          </a:solidFill>
          <a:ln w="254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altLang="ko-KR" dirty="0">
                <a:solidFill>
                  <a:prstClr val="white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1</a:t>
            </a:r>
            <a:r>
              <a:rPr lang="ko-KR" altLang="en-US" dirty="0">
                <a:solidFill>
                  <a:prstClr val="white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단계</a:t>
            </a:r>
          </a:p>
        </p:txBody>
      </p:sp>
      <p:cxnSp>
        <p:nvCxnSpPr>
          <p:cNvPr id="57" name="연결선: 꺾임 56">
            <a:extLst>
              <a:ext uri="{FF2B5EF4-FFF2-40B4-BE49-F238E27FC236}">
                <a16:creationId xmlns:a16="http://schemas.microsoft.com/office/drawing/2014/main" id="{DA2DD635-1FE2-405D-89D3-3D22862BD444}"/>
              </a:ext>
            </a:extLst>
          </p:cNvPr>
          <p:cNvCxnSpPr>
            <a:cxnSpLocks/>
            <a:stCxn id="36" idx="0"/>
            <a:endCxn id="42" idx="2"/>
          </p:cNvCxnSpPr>
          <p:nvPr/>
        </p:nvCxnSpPr>
        <p:spPr>
          <a:xfrm rot="5400000" flipH="1" flipV="1">
            <a:off x="2391427" y="2723481"/>
            <a:ext cx="375553" cy="656779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연결선: 꺾임 57">
            <a:extLst>
              <a:ext uri="{FF2B5EF4-FFF2-40B4-BE49-F238E27FC236}">
                <a16:creationId xmlns:a16="http://schemas.microsoft.com/office/drawing/2014/main" id="{838E15FA-63C5-483C-8571-9DBA8D693B66}"/>
              </a:ext>
            </a:extLst>
          </p:cNvPr>
          <p:cNvCxnSpPr>
            <a:cxnSpLocks/>
            <a:stCxn id="38" idx="0"/>
            <a:endCxn id="45" idx="2"/>
          </p:cNvCxnSpPr>
          <p:nvPr/>
        </p:nvCxnSpPr>
        <p:spPr>
          <a:xfrm rot="5400000" flipH="1" flipV="1">
            <a:off x="5287367" y="2815358"/>
            <a:ext cx="375554" cy="473023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연결선: 꺾임 58">
            <a:extLst>
              <a:ext uri="{FF2B5EF4-FFF2-40B4-BE49-F238E27FC236}">
                <a16:creationId xmlns:a16="http://schemas.microsoft.com/office/drawing/2014/main" id="{B8CFEE2C-833A-472B-9E07-09CDCC24CFD6}"/>
              </a:ext>
            </a:extLst>
          </p:cNvPr>
          <p:cNvCxnSpPr>
            <a:cxnSpLocks/>
            <a:stCxn id="40" idx="0"/>
            <a:endCxn id="48" idx="2"/>
          </p:cNvCxnSpPr>
          <p:nvPr/>
        </p:nvCxnSpPr>
        <p:spPr>
          <a:xfrm rot="5400000" flipH="1" flipV="1">
            <a:off x="8112538" y="2793340"/>
            <a:ext cx="560220" cy="332390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4E307AAD-E4DA-4F53-93E2-31634D4D5063}"/>
              </a:ext>
            </a:extLst>
          </p:cNvPr>
          <p:cNvGrpSpPr/>
          <p:nvPr/>
        </p:nvGrpSpPr>
        <p:grpSpPr>
          <a:xfrm>
            <a:off x="1622748" y="1348223"/>
            <a:ext cx="8946504" cy="432065"/>
            <a:chOff x="1622748" y="1348223"/>
            <a:chExt cx="8946504" cy="432065"/>
          </a:xfrm>
        </p:grpSpPr>
        <p:sp>
          <p:nvSpPr>
            <p:cNvPr id="64" name="Text Box 6">
              <a:extLst>
                <a:ext uri="{FF2B5EF4-FFF2-40B4-BE49-F238E27FC236}">
                  <a16:creationId xmlns:a16="http://schemas.microsoft.com/office/drawing/2014/main" id="{2942CC01-227D-42CF-878C-3521BC8FFF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2748" y="1348223"/>
              <a:ext cx="8946504" cy="40229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Noto Sans CJK KR Bold" panose="020B0800000000000000" pitchFamily="34" charset="-127"/>
                  <a:ea typeface="Noto Sans CJK KR Bold" panose="020B0800000000000000" pitchFamily="34" charset="-127"/>
                  <a:cs typeface="Arial" pitchFamily="34" charset="0"/>
                </a:rPr>
                <a:t>단계별 세부 추진업무</a:t>
              </a:r>
              <a:endParaRPr kumimoji="0" lang="ko-KR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pitchFamily="34" charset="0"/>
              </a:endParaRPr>
            </a:p>
          </p:txBody>
        </p:sp>
        <p:cxnSp>
          <p:nvCxnSpPr>
            <p:cNvPr id="65" name="직선 연결선 64">
              <a:extLst>
                <a:ext uri="{FF2B5EF4-FFF2-40B4-BE49-F238E27FC236}">
                  <a16:creationId xmlns:a16="http://schemas.microsoft.com/office/drawing/2014/main" id="{225225FC-A449-4DF1-AC02-FD22FD31246F}"/>
                </a:ext>
              </a:extLst>
            </p:cNvPr>
            <p:cNvCxnSpPr/>
            <p:nvPr/>
          </p:nvCxnSpPr>
          <p:spPr>
            <a:xfrm>
              <a:off x="1622748" y="1780288"/>
              <a:ext cx="894650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02628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sp>
        <p:nvSpPr>
          <p:cNvPr id="35" name="직사각형 17">
            <a:extLst>
              <a:ext uri="{FF2B5EF4-FFF2-40B4-BE49-F238E27FC236}">
                <a16:creationId xmlns:a16="http://schemas.microsoft.com/office/drawing/2014/main" id="{8EFDEDC6-179B-45DA-B6A9-16ECAE4D7D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7322" y="907349"/>
            <a:ext cx="9355139" cy="5581651"/>
          </a:xfrm>
          <a:prstGeom prst="rect">
            <a:avLst/>
          </a:prstGeom>
          <a:noFill/>
          <a:ln w="9525" algn="ctr">
            <a:solidFill>
              <a:srgbClr val="91919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4451" rIns="90488" bIns="44451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92074" marR="0" lvl="0" indent="-92074" algn="l" defTabSz="914400" rtl="0" eaLnBrk="1" fontAlgn="base" latinLnBrk="1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n-cs"/>
            </a:endParaRPr>
          </a:p>
        </p:txBody>
      </p: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4E307AAD-E4DA-4F53-93E2-31634D4D5063}"/>
              </a:ext>
            </a:extLst>
          </p:cNvPr>
          <p:cNvGrpSpPr/>
          <p:nvPr/>
        </p:nvGrpSpPr>
        <p:grpSpPr>
          <a:xfrm>
            <a:off x="1622748" y="1348223"/>
            <a:ext cx="8946504" cy="432065"/>
            <a:chOff x="1622748" y="1348223"/>
            <a:chExt cx="8946504" cy="432065"/>
          </a:xfrm>
        </p:grpSpPr>
        <p:sp>
          <p:nvSpPr>
            <p:cNvPr id="64" name="Text Box 6">
              <a:extLst>
                <a:ext uri="{FF2B5EF4-FFF2-40B4-BE49-F238E27FC236}">
                  <a16:creationId xmlns:a16="http://schemas.microsoft.com/office/drawing/2014/main" id="{2942CC01-227D-42CF-878C-3521BC8FFF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2748" y="1348223"/>
              <a:ext cx="8946504" cy="40229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0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Noto Sans CJK KR Bold" panose="020B0800000000000000" pitchFamily="34" charset="-127"/>
                  <a:ea typeface="Noto Sans CJK KR Bold" panose="020B0800000000000000" pitchFamily="34" charset="-127"/>
                  <a:cs typeface="Arial" pitchFamily="34" charset="0"/>
                </a:rPr>
                <a:t>단계별 세부 추진업무</a:t>
              </a:r>
              <a:endParaRPr kumimoji="0" lang="ko-KR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pitchFamily="34" charset="0"/>
              </a:endParaRPr>
            </a:p>
          </p:txBody>
        </p:sp>
        <p:cxnSp>
          <p:nvCxnSpPr>
            <p:cNvPr id="65" name="직선 연결선 64">
              <a:extLst>
                <a:ext uri="{FF2B5EF4-FFF2-40B4-BE49-F238E27FC236}">
                  <a16:creationId xmlns:a16="http://schemas.microsoft.com/office/drawing/2014/main" id="{225225FC-A449-4DF1-AC02-FD22FD31246F}"/>
                </a:ext>
              </a:extLst>
            </p:cNvPr>
            <p:cNvCxnSpPr/>
            <p:nvPr/>
          </p:nvCxnSpPr>
          <p:spPr>
            <a:xfrm>
              <a:off x="1622748" y="1780288"/>
              <a:ext cx="894650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id="{67085F73-5108-40DE-9114-888EB49A978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133" b="2566"/>
          <a:stretch/>
        </p:blipFill>
        <p:spPr>
          <a:xfrm>
            <a:off x="103380" y="65278"/>
            <a:ext cx="4422041" cy="169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795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8" y="2429475"/>
            <a:ext cx="5197302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108522"/>
            <a:ext cx="37374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사용법은 누구나 안다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…</a:t>
            </a:r>
          </a:p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문제는 스피드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457253"/>
            <a:ext cx="5173218" cy="26007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도구를 제대로 다룰 줄 아는가</a:t>
            </a:r>
            <a:r>
              <a:rPr lang="en-US" altLang="ko-KR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?</a:t>
            </a: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컨설턴트의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PPT 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도구 세팅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작업시간을 반으로 줄이는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단축키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자주 사용하는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개체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를 준비하자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F7DB46F7-D8DF-4C31-BDE3-24BB37E8EE97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2</a:t>
            </a:r>
          </a:p>
        </p:txBody>
      </p:sp>
      <p:sp>
        <p:nvSpPr>
          <p:cNvPr id="2" name="타원 1">
            <a:extLst>
              <a:ext uri="{FF2B5EF4-FFF2-40B4-BE49-F238E27FC236}">
                <a16:creationId xmlns:a16="http://schemas.microsoft.com/office/drawing/2014/main" id="{E953DA83-4035-47C2-8BB7-000D409C9DA8}"/>
              </a:ext>
            </a:extLst>
          </p:cNvPr>
          <p:cNvSpPr/>
          <p:nvPr/>
        </p:nvSpPr>
        <p:spPr bwMode="auto">
          <a:xfrm>
            <a:off x="6515113" y="2346272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2F2A3CEE-62F7-4FAA-A998-B7BAA80850BF}"/>
              </a:ext>
            </a:extLst>
          </p:cNvPr>
          <p:cNvSpPr/>
          <p:nvPr/>
        </p:nvSpPr>
        <p:spPr bwMode="auto">
          <a:xfrm>
            <a:off x="6862035" y="2346272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7267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6" r="3872" b="9371"/>
          <a:stretch/>
        </p:blipFill>
        <p:spPr>
          <a:xfrm>
            <a:off x="-14402" y="-9525"/>
            <a:ext cx="12227330" cy="68808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-14402" y="-9524"/>
            <a:ext cx="12248301" cy="6890342"/>
          </a:xfrm>
          <a:prstGeom prst="rect">
            <a:avLst/>
          </a:prstGeom>
          <a:solidFill>
            <a:schemeClr val="tx1">
              <a:alpha val="56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 ExtraBold" panose="020D0904000000000000" pitchFamily="50" charset="-127"/>
              <a:ea typeface="나눔고딕 ExtraBold" panose="020D0904000000000000" pitchFamily="50" charset="-127"/>
              <a:cs typeface="+mn-cs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1888302" y="2390511"/>
            <a:ext cx="8415000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417" y="1599115"/>
            <a:ext cx="716215" cy="716212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167D3E3A-FF5B-40DC-A201-546E9B2F5234}"/>
              </a:ext>
            </a:extLst>
          </p:cNvPr>
          <p:cNvSpPr/>
          <p:nvPr/>
        </p:nvSpPr>
        <p:spPr>
          <a:xfrm>
            <a:off x="1506540" y="3018117"/>
            <a:ext cx="917892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내가 만든 </a:t>
            </a:r>
            <a: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표</a:t>
            </a:r>
            <a: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],</a:t>
            </a:r>
          </a:p>
          <a:p>
            <a:pPr algn="ctr" eaLnBrk="1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가독성이 떨어지는 이유</a:t>
            </a:r>
            <a:endParaRPr lang="en-US" altLang="ko-KR" sz="5000" dirty="0">
              <a:solidFill>
                <a:srgbClr val="FFFF00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4B39245-31BC-41E5-B81B-22051C8FE468}"/>
              </a:ext>
            </a:extLst>
          </p:cNvPr>
          <p:cNvSpPr/>
          <p:nvPr/>
        </p:nvSpPr>
        <p:spPr bwMode="auto">
          <a:xfrm>
            <a:off x="1888302" y="1005115"/>
            <a:ext cx="1188000" cy="1188000"/>
          </a:xfrm>
          <a:prstGeom prst="rect">
            <a:avLst/>
          </a:prstGeom>
          <a:solidFill>
            <a:schemeClr val="tx1">
              <a:alpha val="42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32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E4C164-EB6B-4770-BE70-51ED3629ADF4}"/>
              </a:ext>
            </a:extLst>
          </p:cNvPr>
          <p:cNvSpPr txBox="1"/>
          <p:nvPr/>
        </p:nvSpPr>
        <p:spPr>
          <a:xfrm>
            <a:off x="6357291" y="1953439"/>
            <a:ext cx="3105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spcBef>
                <a:spcPts val="0"/>
              </a:spcBef>
            </a:pP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보고서 작성의 기술 </a:t>
            </a:r>
            <a:r>
              <a:rPr lang="en-US" altLang="ko-KR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with </a:t>
            </a: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파워포인트</a:t>
            </a:r>
          </a:p>
        </p:txBody>
      </p:sp>
    </p:spTree>
    <p:extLst>
      <p:ext uri="{BB962C8B-B14F-4D97-AF65-F5344CB8AC3E}">
        <p14:creationId xmlns:p14="http://schemas.microsoft.com/office/powerpoint/2010/main" val="22369707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7" y="2389629"/>
            <a:ext cx="5533218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108522"/>
            <a:ext cx="3737417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내가 만든 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표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</a:p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가독성이 떨어지는 이유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457253"/>
            <a:ext cx="5533218" cy="24468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3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3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표</a:t>
            </a:r>
            <a:r>
              <a:rPr lang="en-US" altLang="ko-KR" sz="23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3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가독성 비밀은 </a:t>
            </a:r>
            <a:r>
              <a:rPr lang="en-US" altLang="ko-KR" sz="23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3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선</a:t>
            </a:r>
            <a:r>
              <a:rPr lang="en-US" altLang="ko-KR" sz="23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3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과 </a:t>
            </a:r>
            <a:r>
              <a:rPr lang="en-US" altLang="ko-KR" sz="23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3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색</a:t>
            </a:r>
            <a:r>
              <a:rPr lang="en-US" altLang="ko-KR" sz="23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3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편집에 있다</a:t>
            </a:r>
            <a:endParaRPr lang="en-US" altLang="ko-KR" sz="2300" b="0" dirty="0">
              <a:solidFill>
                <a:schemeClr val="bg2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표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 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속성을 알면 편집 속도를 높일 수 있다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표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를 활용한 콘텐츠 도식화</a:t>
            </a: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664BFA63-A025-4B3F-B068-7745C4481390}"/>
              </a:ext>
            </a:extLst>
          </p:cNvPr>
          <p:cNvSpPr/>
          <p:nvPr/>
        </p:nvSpPr>
        <p:spPr bwMode="auto">
          <a:xfrm>
            <a:off x="9081844" y="2336001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EF4E0987-AA27-4828-A58F-C843202730BF}"/>
              </a:ext>
            </a:extLst>
          </p:cNvPr>
          <p:cNvSpPr/>
          <p:nvPr/>
        </p:nvSpPr>
        <p:spPr bwMode="auto">
          <a:xfrm>
            <a:off x="9944464" y="2336001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2768E2A-ADAB-4DB9-A845-56280E812C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568B5EE8-6332-4593-B2B9-A169D8E06AB7}"/>
              </a:ext>
            </a:extLst>
          </p:cNvPr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815CF1B-DCCD-4B9C-AA4F-4C64507452A8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555090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표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r>
              <a:rPr lang="en-US" altLang="ko-KR" dirty="0"/>
              <a:t> </a:t>
            </a:r>
            <a:r>
              <a:rPr lang="ko-KR" altLang="en-US" dirty="0"/>
              <a:t>가독성 높이기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5AAAFBB0-7E3B-4B30-84C0-900D3722DC9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93863" y="1503365"/>
          <a:ext cx="8820152" cy="4533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0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8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6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3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81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171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인수자</a:t>
                      </a: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국가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피인수자</a:t>
                      </a: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국가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계약규모</a:t>
                      </a: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계약금</a:t>
                      </a: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18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AAAAAAAAA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일본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BBBBBBBBBBB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4,295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60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18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CCCCCC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DDDDDD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프랑스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2,855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80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718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EEEEEEEEEE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FFFFFFFFFFF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아일랜드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2,575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710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718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GGGGGGGGGGGG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HHHHHHHH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벨기에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2,297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27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718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IIIIIIII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일본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JJJJJJJJJJJJJJJJ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1,600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미공개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718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KKKKKKKKKKK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LLLLLLLLLL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1,538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미공개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718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MMMMMMMMMMMMMM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NNNNNNNNNNNN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1,242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50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718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OOOOOOOOOOO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일본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PPPPPPPPPPP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1,200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미공개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148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QQQQQQQQQQ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RRRRRRR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1,185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95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718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SSSSSS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TTTTTT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1,150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150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718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UUUUUUUU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프랑스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VVVVVVVVV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1,051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171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718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WWWWWW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스위스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XXXXX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1,030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200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718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YYYYYYYY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ZZZZZ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970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100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718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QQQQQQQQQQQ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JJJJJJJJJJJJJJJJ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935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35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718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UUUUUU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프랑스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ZZZZZ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미국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925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150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21" marB="4572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668754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7" y="3401782"/>
            <a:ext cx="5557303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108522"/>
            <a:ext cx="3737417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내가 만든 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표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</a:p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가독성이 떨어지는 이유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457253"/>
            <a:ext cx="5623218" cy="24468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표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가독성 비밀은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선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과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색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편집에 있다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3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3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표</a:t>
            </a:r>
            <a:r>
              <a:rPr lang="en-US" altLang="ko-KR" sz="23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 </a:t>
            </a:r>
            <a:r>
              <a:rPr lang="ko-KR" altLang="en-US" sz="23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속성을 알면 편집 속도를 높일 수 있다</a:t>
            </a:r>
            <a:endParaRPr lang="en-US" altLang="ko-KR" sz="2300" b="0" dirty="0">
              <a:solidFill>
                <a:schemeClr val="bg2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표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를 활용한 콘텐츠 도식화</a:t>
            </a: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664BFA63-A025-4B3F-B068-7745C4481390}"/>
              </a:ext>
            </a:extLst>
          </p:cNvPr>
          <p:cNvSpPr/>
          <p:nvPr/>
        </p:nvSpPr>
        <p:spPr bwMode="auto">
          <a:xfrm>
            <a:off x="7094139" y="3353997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EF4E0987-AA27-4828-A58F-C843202730BF}"/>
              </a:ext>
            </a:extLst>
          </p:cNvPr>
          <p:cNvSpPr/>
          <p:nvPr/>
        </p:nvSpPr>
        <p:spPr bwMode="auto">
          <a:xfrm>
            <a:off x="7369939" y="3353997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2768E2A-ADAB-4DB9-A845-56280E812C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568B5EE8-6332-4593-B2B9-A169D8E06AB7}"/>
              </a:ext>
            </a:extLst>
          </p:cNvPr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815CF1B-DCCD-4B9C-AA4F-4C64507452A8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16102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/>
              <a:t>[</a:t>
            </a:r>
            <a:r>
              <a:rPr lang="ko-KR" altLang="en-US" dirty="0"/>
              <a:t>표</a:t>
            </a:r>
            <a:r>
              <a:rPr lang="en-US" altLang="ko-KR" dirty="0"/>
              <a:t>]</a:t>
            </a:r>
            <a:r>
              <a:rPr lang="ko-KR" altLang="en-US" dirty="0"/>
              <a:t>를 그리는 데도 요령이 있다</a:t>
            </a:r>
            <a:r>
              <a:rPr lang="en-US" altLang="ko-KR" dirty="0"/>
              <a:t>!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7C9901EA-B26C-473A-82FA-5D81ACE8A07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86000" y="3744000"/>
          <a:ext cx="8875149" cy="2727984"/>
        </p:xfrm>
        <a:graphic>
          <a:graphicData uri="http://schemas.openxmlformats.org/drawingml/2006/table">
            <a:tbl>
              <a:tblPr/>
              <a:tblGrid>
                <a:gridCol w="12564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7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915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95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구분</a:t>
                      </a:r>
                    </a:p>
                  </a:txBody>
                  <a:tcPr marL="72003" marR="72003" marT="45723" marB="45723"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주요 현황 및 여건변화</a:t>
                      </a:r>
                    </a:p>
                  </a:txBody>
                  <a:tcPr marL="72003" marR="72003" marT="45723" marB="45723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잠재력</a:t>
                      </a:r>
                    </a:p>
                  </a:txBody>
                  <a:tcPr marL="72003" marR="72003" marT="45723" marB="45723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4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도시개발정책</a:t>
                      </a:r>
                    </a:p>
                  </a:txBody>
                  <a:tcPr marL="72003" marR="72003" marT="45723" marB="45723"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경제 자유구역 </a:t>
                      </a:r>
                      <a:r>
                        <a:rPr kumimoji="0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OO</a:t>
                      </a: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국제도시</a:t>
                      </a:r>
                      <a:r>
                        <a:rPr kumimoji="0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, OO</a:t>
                      </a: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지구</a:t>
                      </a:r>
                      <a:r>
                        <a:rPr kumimoji="0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, OO</a:t>
                      </a: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신도시 확장 등 대규모 개발사업 추진</a:t>
                      </a:r>
                      <a:endParaRPr kumimoji="0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인구의 급격한 팽창으로 인한 도시 기반시설 부족</a:t>
                      </a:r>
                      <a:endParaRPr kumimoji="0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</a:txBody>
                  <a:tcPr marL="72003" marR="72003" marT="45723" marB="45723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동북아 첨단 비즈니스 도시형성</a:t>
                      </a:r>
                      <a:endParaRPr kumimoji="0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도시브랜드 가치향상 및 국제화 도시로 비상</a:t>
                      </a:r>
                      <a:endParaRPr kumimoji="0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</a:txBody>
                  <a:tcPr marL="72003" marR="72003" marT="45723" marB="45723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토지이용정책</a:t>
                      </a:r>
                    </a:p>
                  </a:txBody>
                  <a:tcPr marL="72003" marR="72003" marT="45723" marB="45723"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대규모 신도시와 기존도심의 상대적 격차 심화로 인한 불균형 발전</a:t>
                      </a:r>
                      <a:endParaRPr kumimoji="0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신도시에 비해 기존 도심의 도시 기반시설의 상대적 취약으로 인한  주거환경 저하</a:t>
                      </a:r>
                      <a:endParaRPr kumimoji="0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</a:txBody>
                  <a:tcPr marL="72003" marR="72003" marT="45723" marB="45723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대규모 신도시 개발에 따른 광역적 도시기반시설 확충</a:t>
                      </a:r>
                      <a:endParaRPr kumimoji="0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신도시로 인구이동에 따른 기존 도시 인구  밀도 저하 및 주거환경 향상</a:t>
                      </a:r>
                      <a:endParaRPr kumimoji="0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</a:txBody>
                  <a:tcPr marL="72003" marR="72003" marT="45723" marB="45723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56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교통정책</a:t>
                      </a:r>
                    </a:p>
                  </a:txBody>
                  <a:tcPr marL="72003" marR="72003" marT="45723" marB="45723"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>
                          <a:tab pos="0" algn="l"/>
                        </a:tabLst>
                      </a:pP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급격한 인구증가에 대응한 교통체계 확충 필요</a:t>
                      </a:r>
                      <a:endParaRPr kumimoji="0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>
                          <a:tab pos="0" algn="l"/>
                        </a:tabLst>
                      </a:pP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지하철 공사 지연에 따른 교통난 가중</a:t>
                      </a:r>
                      <a:endParaRPr kumimoji="0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</a:txBody>
                  <a:tcPr marL="72003" marR="72003" marT="45723" marB="45723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광역적 도시교통체계 정비 및 확충</a:t>
                      </a:r>
                      <a:endParaRPr kumimoji="0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첨단 신교통 시스템 도입 활성화</a:t>
                      </a:r>
                      <a:endParaRPr kumimoji="0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</a:txBody>
                  <a:tcPr marL="72003" marR="72003" marT="45723" marB="45723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C123C3E2-F068-4B85-965F-69D10E2AE50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86000" y="864000"/>
          <a:ext cx="8875148" cy="2397544"/>
        </p:xfrm>
        <a:graphic>
          <a:graphicData uri="http://schemas.openxmlformats.org/drawingml/2006/table">
            <a:tbl>
              <a:tblPr/>
              <a:tblGrid>
                <a:gridCol w="12821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880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41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구분</a:t>
                      </a:r>
                    </a:p>
                  </a:txBody>
                  <a:tcPr marL="72003" marR="72003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주요 현황 및 여건변화</a:t>
                      </a:r>
                    </a:p>
                  </a:txBody>
                  <a:tcPr marL="72003" marR="72003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잠재력</a:t>
                      </a:r>
                    </a:p>
                  </a:txBody>
                  <a:tcPr marL="72003" marR="72003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77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도시개발정책</a:t>
                      </a:r>
                    </a:p>
                  </a:txBody>
                  <a:tcPr marL="72003" marR="72003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경제 자유구역 </a:t>
                      </a: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OO</a:t>
                      </a: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국제도시</a:t>
                      </a: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, OO</a:t>
                      </a: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지구</a:t>
                      </a:r>
                      <a:r>
                        <a:rPr kumimoji="0" lang="en-US" altLang="ko-KR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, OO</a:t>
                      </a: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신도시 확장 등 대규모 개발사업 추진</a:t>
                      </a:r>
                      <a:endParaRPr kumimoji="0" lang="en-US" altLang="ko-KR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인구의 급격한 팽창으로 인한 도시 기반시설 부족</a:t>
                      </a:r>
                      <a:endParaRPr kumimoji="0" lang="en-US" altLang="ko-KR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</a:txBody>
                  <a:tcPr marL="72003" marR="72003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동북아 첨단 비즈니스 도시형성</a:t>
                      </a:r>
                      <a:endParaRPr kumimoji="0" lang="en-US" altLang="ko-KR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도시브랜드 가치향상 및 국제화 도시로 비상</a:t>
                      </a:r>
                      <a:endParaRPr kumimoji="0" lang="en-US" altLang="ko-KR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</a:txBody>
                  <a:tcPr marL="72003" marR="72003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4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토지이용정책</a:t>
                      </a:r>
                    </a:p>
                  </a:txBody>
                  <a:tcPr marL="72003" marR="72003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대규모 신도시와 기존도심의 상대적 격차 심화로 인한 불균형 발전</a:t>
                      </a:r>
                      <a:endParaRPr kumimoji="0" lang="en-US" altLang="ko-KR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신도시에 비해 기존 도심의 도시 기반시설의 상대적 취약으로 인한  주거환경 저하</a:t>
                      </a:r>
                      <a:endParaRPr kumimoji="0" lang="en-US" altLang="ko-KR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</a:txBody>
                  <a:tcPr marL="72003" marR="72003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대규모 신도시 개발에 따른 광역적 도시기반시설 확충</a:t>
                      </a:r>
                      <a:endParaRPr kumimoji="0" lang="en-US" altLang="ko-KR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신도시로 인구이동에 따른 기존 도시 인구  밀도 저하 및 주거환경 향상</a:t>
                      </a:r>
                      <a:endParaRPr kumimoji="0" lang="en-US" altLang="ko-KR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</a:txBody>
                  <a:tcPr marL="72003" marR="72003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09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교통정책</a:t>
                      </a:r>
                    </a:p>
                  </a:txBody>
                  <a:tcPr marL="72003" marR="72003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>
                          <a:tab pos="0" algn="l"/>
                        </a:tabLst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급격한 인구증가에 대응한 교통체계 확충 필요</a:t>
                      </a:r>
                      <a:endParaRPr kumimoji="0" lang="en-US" altLang="ko-KR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>
                          <a:tab pos="0" algn="l"/>
                        </a:tabLst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지하철 공사 지연에 따른 교통난 가중</a:t>
                      </a:r>
                      <a:endParaRPr kumimoji="0" lang="en-US" altLang="ko-KR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</a:txBody>
                  <a:tcPr marL="72003" marR="72003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광역적 도시교통체계 정비 및 확충</a:t>
                      </a:r>
                      <a:endParaRPr kumimoji="0" lang="en-US" altLang="ko-KR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  <a:cs typeface="Arial" charset="0"/>
                        </a:rPr>
                        <a:t>첨단 신교통 시스템 도입 활성화</a:t>
                      </a:r>
                      <a:endParaRPr kumimoji="0" lang="en-US" altLang="ko-KR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  <a:cs typeface="Arial" charset="0"/>
                      </a:endParaRPr>
                    </a:p>
                  </a:txBody>
                  <a:tcPr marL="72003" marR="72003" marT="45723" marB="4572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AutoShape 22">
            <a:extLst>
              <a:ext uri="{FF2B5EF4-FFF2-40B4-BE49-F238E27FC236}">
                <a16:creationId xmlns:a16="http://schemas.microsoft.com/office/drawing/2014/main" id="{A7A6C274-774D-4902-92B3-E78D2EEA142D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5181034" y="3351545"/>
            <a:ext cx="1885080" cy="302455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tx1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1" rIns="90488" bIns="44451" anchor="ctr"/>
          <a:lstStyle>
            <a:lvl1pPr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endParaRPr lang="ko-KR" altLang="en-US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6368123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7" y="4397582"/>
            <a:ext cx="3892303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108522"/>
            <a:ext cx="3737417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내가 만든 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표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</a:p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가독성이 떨어지는 이유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457253"/>
            <a:ext cx="5623218" cy="2492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표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가독성 비밀은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선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과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색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편집에 있다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표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 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속성을 알면 편집 속도를 높일 수 있다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4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4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표</a:t>
            </a:r>
            <a:r>
              <a:rPr lang="en-US" altLang="ko-KR" sz="24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4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를 활용한 콘텐츠 도식화</a:t>
            </a: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664BFA63-A025-4B3F-B068-7745C4481390}"/>
              </a:ext>
            </a:extLst>
          </p:cNvPr>
          <p:cNvSpPr/>
          <p:nvPr/>
        </p:nvSpPr>
        <p:spPr bwMode="auto">
          <a:xfrm>
            <a:off x="9375200" y="4327064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EF4E0987-AA27-4828-A58F-C843202730BF}"/>
              </a:ext>
            </a:extLst>
          </p:cNvPr>
          <p:cNvSpPr/>
          <p:nvPr/>
        </p:nvSpPr>
        <p:spPr bwMode="auto">
          <a:xfrm>
            <a:off x="9651000" y="4327064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2768E2A-ADAB-4DB9-A845-56280E812C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568B5EE8-6332-4593-B2B9-A169D8E06AB7}"/>
              </a:ext>
            </a:extLst>
          </p:cNvPr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815CF1B-DCCD-4B9C-AA4F-4C64507452A8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5</a:t>
            </a:r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E86E9A76-3EEA-478B-B0F5-715E5BDCC4AD}"/>
              </a:ext>
            </a:extLst>
          </p:cNvPr>
          <p:cNvSpPr/>
          <p:nvPr/>
        </p:nvSpPr>
        <p:spPr bwMode="auto">
          <a:xfrm>
            <a:off x="9921000" y="4327064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68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>
                <a:solidFill>
                  <a:schemeClr val="bg2"/>
                </a:solidFill>
                <a:cs typeface="Arial Unicode MS"/>
              </a:rPr>
              <a:t>[</a:t>
            </a:r>
            <a:r>
              <a:rPr lang="ko-KR" altLang="en-US" dirty="0">
                <a:solidFill>
                  <a:schemeClr val="bg2"/>
                </a:solidFill>
                <a:cs typeface="Arial Unicode MS"/>
              </a:rPr>
              <a:t>구분기준</a:t>
            </a: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]</a:t>
            </a:r>
            <a:r>
              <a:rPr lang="ko-KR" altLang="en-US" dirty="0">
                <a:cs typeface="Arial Unicode MS"/>
              </a:rPr>
              <a:t>이 되는 </a:t>
            </a: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[</a:t>
            </a:r>
            <a:r>
              <a:rPr lang="ko-KR" altLang="en-US" dirty="0">
                <a:solidFill>
                  <a:schemeClr val="bg2"/>
                </a:solidFill>
                <a:cs typeface="Arial Unicode MS"/>
              </a:rPr>
              <a:t>키워드</a:t>
            </a: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]</a:t>
            </a:r>
            <a:r>
              <a:rPr lang="ko-KR" altLang="en-US" dirty="0">
                <a:cs typeface="Arial Unicode MS"/>
              </a:rPr>
              <a:t>를 찾고</a:t>
            </a:r>
            <a:r>
              <a:rPr lang="en-US" altLang="ko-KR" dirty="0">
                <a:cs typeface="Arial Unicode MS"/>
              </a:rPr>
              <a:t>,</a:t>
            </a:r>
            <a:r>
              <a:rPr lang="ko-KR" altLang="en-US" dirty="0">
                <a:cs typeface="Arial Unicode MS"/>
              </a:rPr>
              <a:t> 문단을 나누고</a:t>
            </a:r>
            <a:r>
              <a:rPr lang="en-US" altLang="ko-KR" dirty="0">
                <a:cs typeface="Arial Unicode MS"/>
              </a:rPr>
              <a:t>, </a:t>
            </a:r>
            <a:r>
              <a:rPr lang="ko-KR" altLang="en-US" dirty="0">
                <a:cs typeface="Arial Unicode MS"/>
              </a:rPr>
              <a:t>문장을 정리하자</a:t>
            </a:r>
            <a:r>
              <a:rPr lang="en-US" altLang="ko-KR" dirty="0">
                <a:cs typeface="Arial Unicode MS"/>
              </a:rPr>
              <a:t>!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sp>
        <p:nvSpPr>
          <p:cNvPr id="16" name="직사각형 17">
            <a:extLst>
              <a:ext uri="{FF2B5EF4-FFF2-40B4-BE49-F238E27FC236}">
                <a16:creationId xmlns:a16="http://schemas.microsoft.com/office/drawing/2014/main" id="{12ED8E81-2C01-4F12-9DC0-B74C30060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702" y="907349"/>
            <a:ext cx="9355139" cy="5581651"/>
          </a:xfrm>
          <a:prstGeom prst="rect">
            <a:avLst/>
          </a:prstGeom>
          <a:noFill/>
          <a:ln w="9525" algn="ctr">
            <a:solidFill>
              <a:srgbClr val="91919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4451" rIns="90488" bIns="44451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92074" indent="-92074" algn="l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ko-KR" altLang="en-US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573DB824-F36D-4DF5-A7D9-E9B237BA74BA}"/>
              </a:ext>
            </a:extLst>
          </p:cNvPr>
          <p:cNvGrpSpPr/>
          <p:nvPr/>
        </p:nvGrpSpPr>
        <p:grpSpPr>
          <a:xfrm>
            <a:off x="1623764" y="1791665"/>
            <a:ext cx="8919903" cy="337860"/>
            <a:chOff x="533661" y="1786140"/>
            <a:chExt cx="8919902" cy="337860"/>
          </a:xfrm>
        </p:grpSpPr>
        <p:sp>
          <p:nvSpPr>
            <p:cNvPr id="19" name="Line 120">
              <a:extLst>
                <a:ext uri="{FF2B5EF4-FFF2-40B4-BE49-F238E27FC236}">
                  <a16:creationId xmlns:a16="http://schemas.microsoft.com/office/drawing/2014/main" id="{296DCD2B-DEDE-4A00-BB85-B8737C8598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2925" y="2124000"/>
              <a:ext cx="89106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46800" rIns="0" bIns="46800" anchor="b">
              <a:spAutoFit/>
            </a:bodyPr>
            <a:lstStyle/>
            <a:p>
              <a:endParaRPr lang="ko-KR" altLang="en-US" sz="1023" dirty="0"/>
            </a:p>
          </p:txBody>
        </p:sp>
        <p:sp>
          <p:nvSpPr>
            <p:cNvPr id="20" name="Rectangle 121">
              <a:extLst>
                <a:ext uri="{FF2B5EF4-FFF2-40B4-BE49-F238E27FC236}">
                  <a16:creationId xmlns:a16="http://schemas.microsoft.com/office/drawing/2014/main" id="{25DF6260-66BA-48B1-B9F6-E304409D74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661" y="1786140"/>
              <a:ext cx="8910638" cy="325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46800" rIns="0" bIns="46800" anchor="b"/>
            <a:lstStyle>
              <a:lvl1pPr algn="ctr" latinLnBrk="1">
                <a:spcBef>
                  <a:spcPct val="50000"/>
                </a:spcBef>
                <a:defRPr kumimoji="1" sz="1200" b="1">
                  <a:solidFill>
                    <a:schemeClr val="tx1"/>
                  </a:solidFill>
                  <a:latin typeface="Arial" panose="020B0604020202020204" pitchFamily="34" charset="0"/>
                  <a:ea typeface="돋움" panose="020B0600000101010101" pitchFamily="50" charset="-127"/>
                </a:defRPr>
              </a:lvl1pPr>
              <a:lvl2pPr marL="742950" indent="-285750" algn="ctr" latinLnBrk="1">
                <a:spcBef>
                  <a:spcPct val="50000"/>
                </a:spcBef>
                <a:defRPr kumimoji="1" sz="1200" b="1">
                  <a:solidFill>
                    <a:schemeClr val="tx1"/>
                  </a:solidFill>
                  <a:latin typeface="Arial" panose="020B0604020202020204" pitchFamily="34" charset="0"/>
                  <a:ea typeface="돋움" panose="020B0600000101010101" pitchFamily="50" charset="-127"/>
                </a:defRPr>
              </a:lvl2pPr>
              <a:lvl3pPr marL="1143000" indent="-228600" algn="ctr" latinLnBrk="1">
                <a:spcBef>
                  <a:spcPct val="50000"/>
                </a:spcBef>
                <a:defRPr kumimoji="1" sz="1200" b="1">
                  <a:solidFill>
                    <a:schemeClr val="tx1"/>
                  </a:solidFill>
                  <a:latin typeface="Arial" panose="020B0604020202020204" pitchFamily="34" charset="0"/>
                  <a:ea typeface="돋움" panose="020B0600000101010101" pitchFamily="50" charset="-127"/>
                </a:defRPr>
              </a:lvl3pPr>
              <a:lvl4pPr marL="1600200" indent="-228600" algn="ctr" latinLnBrk="1">
                <a:spcBef>
                  <a:spcPct val="50000"/>
                </a:spcBef>
                <a:defRPr kumimoji="1" sz="1200" b="1">
                  <a:solidFill>
                    <a:schemeClr val="tx1"/>
                  </a:solidFill>
                  <a:latin typeface="Arial" panose="020B0604020202020204" pitchFamily="34" charset="0"/>
                  <a:ea typeface="돋움" panose="020B0600000101010101" pitchFamily="50" charset="-127"/>
                </a:defRPr>
              </a:lvl4pPr>
              <a:lvl5pPr marL="2057400" indent="-228600" algn="ctr" latinLnBrk="1">
                <a:spcBef>
                  <a:spcPct val="50000"/>
                </a:spcBef>
                <a:defRPr kumimoji="1" sz="1200" b="1">
                  <a:solidFill>
                    <a:schemeClr val="tx1"/>
                  </a:solidFill>
                  <a:latin typeface="Arial" panose="020B0604020202020204" pitchFamily="34" charset="0"/>
                  <a:ea typeface="돋움" panose="020B0600000101010101" pitchFamily="50" charset="-127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Arial" panose="020B0604020202020204" pitchFamily="34" charset="0"/>
                  <a:ea typeface="돋움" panose="020B0600000101010101" pitchFamily="50" charset="-127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Arial" panose="020B0604020202020204" pitchFamily="34" charset="0"/>
                  <a:ea typeface="돋움" panose="020B0600000101010101" pitchFamily="50" charset="-127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Arial" panose="020B0604020202020204" pitchFamily="34" charset="0"/>
                  <a:ea typeface="돋움" panose="020B0600000101010101" pitchFamily="50" charset="-127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1200" b="1">
                  <a:solidFill>
                    <a:schemeClr val="tx1"/>
                  </a:solidFill>
                  <a:latin typeface="Arial" panose="020B0604020202020204" pitchFamily="34" charset="0"/>
                  <a:ea typeface="돋움" panose="020B0600000101010101" pitchFamily="50" charset="-127"/>
                </a:defRPr>
              </a:lvl9pPr>
            </a:lstStyle>
            <a:p>
              <a:pPr eaLnBrk="1" latinLnBrk="0" hangingPunct="1">
                <a:buFont typeface="Wingdings" panose="05000000000000000000" pitchFamily="2" charset="2"/>
                <a:buNone/>
              </a:pPr>
              <a:r>
                <a:rPr lang="ko-KR" altLang="en-US" sz="1800" b="0">
                  <a:latin typeface="+mn-ea"/>
                  <a:ea typeface="+mn-ea"/>
                  <a:cs typeface="Arial" panose="020B0604020202020204" pitchFamily="34" charset="0"/>
                </a:rPr>
                <a:t>서브 타이틀</a:t>
              </a:r>
              <a:endParaRPr lang="en-US" altLang="ko-KR" sz="1800" baseline="30000" dirty="0"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21" name="내용 개체 틀 2">
            <a:extLst>
              <a:ext uri="{FF2B5EF4-FFF2-40B4-BE49-F238E27FC236}">
                <a16:creationId xmlns:a16="http://schemas.microsoft.com/office/drawing/2014/main" id="{9D76B7EC-2BD6-4C87-93EB-7C55542F2551}"/>
              </a:ext>
            </a:extLst>
          </p:cNvPr>
          <p:cNvSpPr txBox="1">
            <a:spLocks/>
          </p:cNvSpPr>
          <p:nvPr/>
        </p:nvSpPr>
        <p:spPr bwMode="auto">
          <a:xfrm>
            <a:off x="1681427" y="1069275"/>
            <a:ext cx="8905875" cy="742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63525" indent="-263525" algn="l" defTabSz="739775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q"/>
              <a:defRPr kumimoji="1" sz="16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609600" indent="-166688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–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909638" indent="-120651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·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252539" indent="-163513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-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1635125" indent="-203200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092326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549526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0067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463926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ko-KR" altLang="en-US" sz="1800" b="0" kern="0" dirty="0">
                <a:solidFill>
                  <a:schemeClr val="bg1">
                    <a:lumMod val="50000"/>
                  </a:schemeClr>
                </a:solidFill>
              </a:rPr>
              <a:t>헤드라인 메시지를 여기에 입력합니다</a:t>
            </a:r>
            <a:r>
              <a:rPr lang="en-US" altLang="ko-KR" sz="1800" b="0" kern="0" dirty="0">
                <a:solidFill>
                  <a:schemeClr val="bg1">
                    <a:lumMod val="50000"/>
                  </a:schemeClr>
                </a:solidFill>
              </a:rPr>
              <a:t>!</a:t>
            </a:r>
            <a:endParaRPr lang="ko-KR" altLang="en-US" sz="1800" b="0" kern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87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>
                <a:cs typeface="Arial Unicode MS"/>
              </a:rPr>
              <a:t>[</a:t>
            </a:r>
            <a:r>
              <a:rPr lang="ko-KR" altLang="en-US" dirty="0">
                <a:cs typeface="Arial Unicode MS"/>
              </a:rPr>
              <a:t>표</a:t>
            </a:r>
            <a:r>
              <a:rPr lang="en-US" altLang="ko-KR" dirty="0">
                <a:cs typeface="Arial Unicode MS"/>
              </a:rPr>
              <a:t>]</a:t>
            </a:r>
            <a:r>
              <a:rPr lang="ko-KR" altLang="en-US" dirty="0">
                <a:cs typeface="Arial Unicode MS"/>
              </a:rPr>
              <a:t>를 잘 활용하면 수정과 편집이 수월한 도식화 표현이 가능함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A9C11C09-C301-44FE-A346-4B6829E97EA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41001" y="2556322"/>
          <a:ext cx="8908481" cy="3678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4999">
                  <a:extLst>
                    <a:ext uri="{9D8B030D-6E8A-4147-A177-3AD203B41FA5}">
                      <a16:colId xmlns:a16="http://schemas.microsoft.com/office/drawing/2014/main" val="2516453013"/>
                    </a:ext>
                  </a:extLst>
                </a:gridCol>
                <a:gridCol w="3711741">
                  <a:extLst>
                    <a:ext uri="{9D8B030D-6E8A-4147-A177-3AD203B41FA5}">
                      <a16:colId xmlns:a16="http://schemas.microsoft.com/office/drawing/2014/main" val="625518979"/>
                    </a:ext>
                  </a:extLst>
                </a:gridCol>
                <a:gridCol w="3711741">
                  <a:extLst>
                    <a:ext uri="{9D8B030D-6E8A-4147-A177-3AD203B41FA5}">
                      <a16:colId xmlns:a16="http://schemas.microsoft.com/office/drawing/2014/main" val="3013536693"/>
                    </a:ext>
                  </a:extLst>
                </a:gridCol>
              </a:tblGrid>
              <a:tr h="73573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구분</a:t>
                      </a:r>
                    </a:p>
                  </a:txBody>
                  <a:tcPr marL="91443" marR="91443" marT="45731" marB="45731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ko-KR" altLang="en-US" sz="2400" b="0" kern="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  <a:cs typeface="Arial" pitchFamily="34" charset="0"/>
                        </a:rPr>
                        <a:t>■■기업</a:t>
                      </a:r>
                      <a:r>
                        <a:rPr kumimoji="0" lang="ko-KR" altLang="en-US" sz="2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  <a:cs typeface="Arial" pitchFamily="34" charset="0"/>
                        </a:rPr>
                        <a:t> </a:t>
                      </a:r>
                      <a:endParaRPr lang="ko-KR" altLang="en-US" sz="24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31" marB="45731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ko-KR" altLang="en-US" sz="2400" b="0" kern="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  <a:cs typeface="Arial" pitchFamily="34" charset="0"/>
                        </a:rPr>
                        <a:t>▲▲기업</a:t>
                      </a:r>
                      <a:endParaRPr lang="ko-KR" altLang="en-US" sz="24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31" marB="45731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6015884"/>
                  </a:ext>
                </a:extLst>
              </a:tr>
              <a:tr h="73573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사업주체</a:t>
                      </a:r>
                    </a:p>
                  </a:txBody>
                  <a:tcPr marL="91443" marR="91443" marT="45731" marB="45731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A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사업팀 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(20xx. 12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월 출범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31" marB="45731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B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사업본부 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(20xx. 7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월 출범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)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</a:txBody>
                  <a:tcPr marL="91443" marR="91443" marT="45731" marB="45731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4046593"/>
                  </a:ext>
                </a:extLst>
              </a:tr>
              <a:tr h="73573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책임자</a:t>
                      </a:r>
                    </a:p>
                  </a:txBody>
                  <a:tcPr marL="91443" marR="91443" marT="45731" marB="45731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□□□ 부사장</a:t>
                      </a:r>
                    </a:p>
                  </a:txBody>
                  <a:tcPr marL="91443" marR="91443" marT="45731" marB="45731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△△△ 사장</a:t>
                      </a:r>
                    </a:p>
                  </a:txBody>
                  <a:tcPr marL="91443" marR="91443" marT="45731" marB="45731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016703"/>
                  </a:ext>
                </a:extLst>
              </a:tr>
              <a:tr h="73573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kern="12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  <a:cs typeface="+mn-cs"/>
                        </a:rPr>
                        <a:t>주요사업영역</a:t>
                      </a:r>
                    </a:p>
                  </a:txBody>
                  <a:tcPr marL="91443" marR="91443" marT="45731" marB="45731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차량용 반도체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, 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차량 통신 장비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, </a:t>
                      </a:r>
                      <a:r>
                        <a:rPr lang="ko-KR" altLang="en-US" sz="1300" dirty="0" err="1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차량용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 카메라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,</a:t>
                      </a:r>
                    </a:p>
                    <a:p>
                      <a:pPr algn="ctr" latinLnBrk="1"/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내비게이션 등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 </a:t>
                      </a:r>
                      <a:r>
                        <a:rPr lang="ko-KR" altLang="en-US" sz="1300" dirty="0" err="1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인포테인먼트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 기기</a:t>
                      </a:r>
                    </a:p>
                  </a:txBody>
                  <a:tcPr marL="91443" marR="91443" marT="45731" marB="45731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차량용 통신장비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, 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전기차용 배터리</a:t>
                      </a:r>
                      <a:r>
                        <a:rPr lang="en-US" altLang="ko-KR" sz="13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, </a:t>
                      </a:r>
                    </a:p>
                    <a:p>
                      <a:pPr algn="ctr" latinLnBrk="1"/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내비게이션 등 </a:t>
                      </a:r>
                      <a:r>
                        <a:rPr lang="ko-KR" altLang="en-US" sz="1300" dirty="0" err="1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인포테인먼트</a:t>
                      </a:r>
                      <a:r>
                        <a:rPr lang="ko-KR" altLang="en-US" sz="13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 기기</a:t>
                      </a:r>
                    </a:p>
                  </a:txBody>
                  <a:tcPr marL="91443" marR="91443" marT="45731" marB="45731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061548"/>
                  </a:ext>
                </a:extLst>
              </a:tr>
              <a:tr h="73573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관련계열사</a:t>
                      </a:r>
                    </a:p>
                  </a:txBody>
                  <a:tcPr marL="91443" marR="91443" marT="45731" marB="45731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▣기업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▣▣기업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▣▣▣기업 외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8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개 계열사 참여</a:t>
                      </a:r>
                    </a:p>
                  </a:txBody>
                  <a:tcPr marL="91443" marR="91443" marT="45731" marB="45731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◈기업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◈◈기업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,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◈◈◈기업 외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Noto Sans CJK KR Bold" panose="020B0800000000000000" pitchFamily="34" charset="-127"/>
                        <a:ea typeface="Noto Sans CJK KR Bold" panose="020B0800000000000000" pitchFamily="34" charset="-127"/>
                      </a:endParaRPr>
                    </a:p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6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Noto Sans CJK KR Bold" panose="020B0800000000000000" pitchFamily="34" charset="-127"/>
                          <a:ea typeface="Noto Sans CJK KR Bold" panose="020B0800000000000000" pitchFamily="34" charset="-127"/>
                        </a:rPr>
                        <a:t>개 계열사 참여</a:t>
                      </a:r>
                    </a:p>
                  </a:txBody>
                  <a:tcPr marL="91443" marR="91443" marT="45731" marB="45731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6884492"/>
                  </a:ext>
                </a:extLst>
              </a:tr>
            </a:tbl>
          </a:graphicData>
        </a:graphic>
      </p:graphicFrame>
      <p:grpSp>
        <p:nvGrpSpPr>
          <p:cNvPr id="9" name="그룹 8">
            <a:extLst>
              <a:ext uri="{FF2B5EF4-FFF2-40B4-BE49-F238E27FC236}">
                <a16:creationId xmlns:a16="http://schemas.microsoft.com/office/drawing/2014/main" id="{FA3D5947-5294-4373-BDA6-1FA775711861}"/>
              </a:ext>
            </a:extLst>
          </p:cNvPr>
          <p:cNvGrpSpPr/>
          <p:nvPr/>
        </p:nvGrpSpPr>
        <p:grpSpPr>
          <a:xfrm>
            <a:off x="1611315" y="1889518"/>
            <a:ext cx="8963026" cy="391110"/>
            <a:chOff x="1611315" y="1817195"/>
            <a:chExt cx="8963026" cy="391110"/>
          </a:xfrm>
        </p:grpSpPr>
        <p:sp>
          <p:nvSpPr>
            <p:cNvPr id="10" name="Text Box 6">
              <a:extLst>
                <a:ext uri="{FF2B5EF4-FFF2-40B4-BE49-F238E27FC236}">
                  <a16:creationId xmlns:a16="http://schemas.microsoft.com/office/drawing/2014/main" id="{498E5329-EF47-4B28-9B72-4F16AEE741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1316" y="1817195"/>
              <a:ext cx="8963025" cy="37151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kumimoji="0" lang="ko-KR" altLang="en-US" sz="1800" b="0" kern="0" dirty="0">
                  <a:solidFill>
                    <a:sysClr val="windowText" lastClr="000000"/>
                  </a:solidFill>
                  <a:latin typeface="Noto Sans CJK KR Bold" panose="020B0800000000000000" pitchFamily="34" charset="-127"/>
                  <a:ea typeface="Noto Sans CJK KR Bold" panose="020B0800000000000000" pitchFamily="34" charset="-127"/>
                  <a:cs typeface="Arial" pitchFamily="34" charset="0"/>
                </a:rPr>
                <a:t>신규사업 추진현황 비교</a:t>
              </a:r>
            </a:p>
          </p:txBody>
        </p: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B89C12D1-9756-4D4F-8E77-BE1230FE0FDE}"/>
                </a:ext>
              </a:extLst>
            </p:cNvPr>
            <p:cNvCxnSpPr/>
            <p:nvPr/>
          </p:nvCxnSpPr>
          <p:spPr bwMode="auto">
            <a:xfrm>
              <a:off x="1611315" y="2208305"/>
              <a:ext cx="893816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직사각형 17">
            <a:extLst>
              <a:ext uri="{FF2B5EF4-FFF2-40B4-BE49-F238E27FC236}">
                <a16:creationId xmlns:a16="http://schemas.microsoft.com/office/drawing/2014/main" id="{F41EA4C0-5C7D-4131-8FCD-7E89816CFF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702" y="907349"/>
            <a:ext cx="9355139" cy="5581651"/>
          </a:xfrm>
          <a:prstGeom prst="rect">
            <a:avLst/>
          </a:prstGeom>
          <a:noFill/>
          <a:ln w="9525" algn="ctr">
            <a:solidFill>
              <a:srgbClr val="91919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4451" rIns="90488" bIns="44451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92074" indent="-92074" algn="l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ko-KR" altLang="en-US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3" name="내용 개체 틀 2">
            <a:extLst>
              <a:ext uri="{FF2B5EF4-FFF2-40B4-BE49-F238E27FC236}">
                <a16:creationId xmlns:a16="http://schemas.microsoft.com/office/drawing/2014/main" id="{262EC46F-2DF4-4243-9AC9-B37C4EFEF999}"/>
              </a:ext>
            </a:extLst>
          </p:cNvPr>
          <p:cNvSpPr txBox="1">
            <a:spLocks/>
          </p:cNvSpPr>
          <p:nvPr/>
        </p:nvSpPr>
        <p:spPr bwMode="auto">
          <a:xfrm>
            <a:off x="1681427" y="1069275"/>
            <a:ext cx="8905875" cy="742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63525" indent="-263525" algn="l" defTabSz="739775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q"/>
              <a:defRPr kumimoji="1" sz="16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609600" indent="-166688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–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909638" indent="-120650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·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252538" indent="-163513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-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1635125" indent="-203200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0923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5495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0067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4639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indent="0">
              <a:buNone/>
            </a:pPr>
            <a:r>
              <a:rPr lang="ko-KR" altLang="en-US" sz="1800" dirty="0"/>
              <a:t>■■기업이 자동차용 전자 장비를 개발</a:t>
            </a:r>
            <a:r>
              <a:rPr lang="en-US" altLang="ko-KR" sz="1800" dirty="0"/>
              <a:t>/</a:t>
            </a:r>
            <a:r>
              <a:rPr lang="ko-KR" altLang="en-US" sz="1800" dirty="0"/>
              <a:t>판매하는 전담 조직 </a:t>
            </a:r>
            <a:r>
              <a:rPr lang="en-US" altLang="ko-KR" sz="1800" dirty="0"/>
              <a:t>‘A</a:t>
            </a:r>
            <a:r>
              <a:rPr lang="ko-KR" altLang="en-US" sz="1800" dirty="0"/>
              <a:t>사업팀</a:t>
            </a:r>
            <a:r>
              <a:rPr lang="en-US" altLang="ko-KR" sz="1800" dirty="0"/>
              <a:t>’</a:t>
            </a:r>
            <a:r>
              <a:rPr lang="ko-KR" altLang="en-US" sz="1800" dirty="0"/>
              <a:t>을 신설함</a:t>
            </a:r>
            <a:r>
              <a:rPr lang="en-US" altLang="ko-KR" sz="1800" dirty="0"/>
              <a:t>. </a:t>
            </a:r>
            <a:r>
              <a:rPr lang="ko-KR" altLang="en-US" sz="1800" dirty="0"/>
              <a:t>▲▲기업은 이보다</a:t>
            </a:r>
            <a:r>
              <a:rPr lang="en-US" altLang="ko-KR" sz="1800" dirty="0"/>
              <a:t> 2</a:t>
            </a:r>
            <a:r>
              <a:rPr lang="ko-KR" altLang="en-US" sz="1800" dirty="0"/>
              <a:t>년 </a:t>
            </a:r>
            <a:r>
              <a:rPr lang="en-US" altLang="ko-KR" sz="1800" dirty="0"/>
              <a:t>5</a:t>
            </a:r>
            <a:r>
              <a:rPr lang="ko-KR" altLang="en-US" sz="1800" dirty="0"/>
              <a:t>개월 앞서 </a:t>
            </a:r>
            <a:r>
              <a:rPr lang="en-US" altLang="ko-KR" sz="1800" dirty="0"/>
              <a:t>B</a:t>
            </a:r>
            <a:r>
              <a:rPr lang="ko-KR" altLang="en-US" sz="1800" dirty="0"/>
              <a:t>사업본부를 출범하고 사업을 진행 중 임</a:t>
            </a:r>
            <a:r>
              <a:rPr lang="en-US" altLang="ko-KR" sz="1800" dirty="0"/>
              <a:t>.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60660619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>
                <a:cs typeface="Arial Unicode MS"/>
              </a:rPr>
              <a:t>[</a:t>
            </a:r>
            <a:r>
              <a:rPr lang="ko-KR" altLang="en-US" dirty="0">
                <a:cs typeface="Arial Unicode MS"/>
              </a:rPr>
              <a:t>표</a:t>
            </a:r>
            <a:r>
              <a:rPr lang="en-US" altLang="ko-KR" dirty="0">
                <a:cs typeface="Arial Unicode MS"/>
              </a:rPr>
              <a:t>]</a:t>
            </a:r>
            <a:r>
              <a:rPr lang="ko-KR" altLang="en-US" dirty="0">
                <a:cs typeface="Arial Unicode MS"/>
              </a:rPr>
              <a:t>를 잘 활용하면 수정과 편집이 수월한 도식화 표현이 가능함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sp>
        <p:nvSpPr>
          <p:cNvPr id="21" name="직사각형 17">
            <a:extLst>
              <a:ext uri="{FF2B5EF4-FFF2-40B4-BE49-F238E27FC236}">
                <a16:creationId xmlns:a16="http://schemas.microsoft.com/office/drawing/2014/main" id="{875CA934-BF78-4BF3-B549-7057851116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702" y="907349"/>
            <a:ext cx="9355139" cy="5581651"/>
          </a:xfrm>
          <a:prstGeom prst="rect">
            <a:avLst/>
          </a:prstGeom>
          <a:noFill/>
          <a:ln w="9525" algn="ctr">
            <a:solidFill>
              <a:srgbClr val="91919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4451" rIns="90488" bIns="44451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92074" indent="-92074" algn="l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ko-KR" altLang="en-US" b="0" dirty="0">
              <a:solidFill>
                <a:srgbClr val="99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2" name="내용 개체 틀 2">
            <a:extLst>
              <a:ext uri="{FF2B5EF4-FFF2-40B4-BE49-F238E27FC236}">
                <a16:creationId xmlns:a16="http://schemas.microsoft.com/office/drawing/2014/main" id="{8B124D73-E7BB-4801-A07D-904FAAA679BA}"/>
              </a:ext>
            </a:extLst>
          </p:cNvPr>
          <p:cNvSpPr txBox="1">
            <a:spLocks/>
          </p:cNvSpPr>
          <p:nvPr/>
        </p:nvSpPr>
        <p:spPr bwMode="auto">
          <a:xfrm>
            <a:off x="1681427" y="1069275"/>
            <a:ext cx="8905875" cy="742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63525" indent="-263525" algn="l" defTabSz="739775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q"/>
              <a:defRPr kumimoji="1" sz="16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609600" indent="-166688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–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909638" indent="-120650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·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252538" indent="-163513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-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1635125" indent="-203200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0923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5495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0067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4639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indent="0">
              <a:buNone/>
            </a:pPr>
            <a:r>
              <a:rPr lang="ko-KR" altLang="en-US" sz="1800" dirty="0"/>
              <a:t>■■기업이 자동차용 전자 장비를 개발</a:t>
            </a:r>
            <a:r>
              <a:rPr lang="en-US" altLang="ko-KR" sz="1800" dirty="0"/>
              <a:t>/</a:t>
            </a:r>
            <a:r>
              <a:rPr lang="ko-KR" altLang="en-US" sz="1800" dirty="0"/>
              <a:t>판매하는 전담 조직 </a:t>
            </a:r>
            <a:r>
              <a:rPr lang="en-US" altLang="ko-KR" sz="1800" dirty="0"/>
              <a:t>‘A</a:t>
            </a:r>
            <a:r>
              <a:rPr lang="ko-KR" altLang="en-US" sz="1800" dirty="0"/>
              <a:t>사업팀</a:t>
            </a:r>
            <a:r>
              <a:rPr lang="en-US" altLang="ko-KR" sz="1800" dirty="0"/>
              <a:t>’</a:t>
            </a:r>
            <a:r>
              <a:rPr lang="ko-KR" altLang="en-US" sz="1800" dirty="0"/>
              <a:t>을 신설함</a:t>
            </a:r>
            <a:r>
              <a:rPr lang="en-US" altLang="ko-KR" sz="1800" dirty="0"/>
              <a:t>. </a:t>
            </a:r>
            <a:r>
              <a:rPr lang="ko-KR" altLang="en-US" sz="1800" dirty="0"/>
              <a:t>▲▲기업은 이보다</a:t>
            </a:r>
            <a:r>
              <a:rPr lang="en-US" altLang="ko-KR" sz="1800" dirty="0"/>
              <a:t> 2</a:t>
            </a:r>
            <a:r>
              <a:rPr lang="ko-KR" altLang="en-US" sz="1800" dirty="0"/>
              <a:t>년 </a:t>
            </a:r>
            <a:r>
              <a:rPr lang="en-US" altLang="ko-KR" sz="1800" dirty="0"/>
              <a:t>5</a:t>
            </a:r>
            <a:r>
              <a:rPr lang="ko-KR" altLang="en-US" sz="1800" dirty="0"/>
              <a:t>개월 앞서 </a:t>
            </a:r>
            <a:r>
              <a:rPr lang="en-US" altLang="ko-KR" sz="1800" dirty="0"/>
              <a:t>B</a:t>
            </a:r>
            <a:r>
              <a:rPr lang="ko-KR" altLang="en-US" sz="1800" dirty="0"/>
              <a:t>사업본부를 출범하고 사업을 진행 중 임</a:t>
            </a:r>
            <a:r>
              <a:rPr lang="en-US" altLang="ko-KR" sz="1800" dirty="0"/>
              <a:t>.</a:t>
            </a:r>
            <a:endParaRPr lang="ko-KR" altLang="en-US" sz="1800" dirty="0"/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8DE4D80F-D8EC-4782-B48E-8DB19B4D22C8}"/>
              </a:ext>
            </a:extLst>
          </p:cNvPr>
          <p:cNvGrpSpPr/>
          <p:nvPr/>
        </p:nvGrpSpPr>
        <p:grpSpPr>
          <a:xfrm>
            <a:off x="1611315" y="1889518"/>
            <a:ext cx="8963026" cy="391110"/>
            <a:chOff x="1611315" y="1817195"/>
            <a:chExt cx="8963026" cy="391110"/>
          </a:xfrm>
        </p:grpSpPr>
        <p:sp>
          <p:nvSpPr>
            <p:cNvPr id="28" name="Text Box 6">
              <a:extLst>
                <a:ext uri="{FF2B5EF4-FFF2-40B4-BE49-F238E27FC236}">
                  <a16:creationId xmlns:a16="http://schemas.microsoft.com/office/drawing/2014/main" id="{631A2DB3-0AB9-43EA-B72E-B8504B59F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1316" y="1817195"/>
              <a:ext cx="8963025" cy="37151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kumimoji="0" lang="ko-KR" altLang="en-US" sz="1800" b="0" kern="0" dirty="0">
                  <a:solidFill>
                    <a:sysClr val="windowText" lastClr="000000"/>
                  </a:solidFill>
                  <a:latin typeface="Noto Sans CJK KR Bold" panose="020B0800000000000000" pitchFamily="34" charset="-127"/>
                  <a:ea typeface="Noto Sans CJK KR Bold" panose="020B0800000000000000" pitchFamily="34" charset="-127"/>
                  <a:cs typeface="Arial" pitchFamily="34" charset="0"/>
                </a:rPr>
                <a:t>신규사업 추진현황 비교</a:t>
              </a:r>
            </a:p>
          </p:txBody>
        </p:sp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BFB31F9B-89AE-44EE-9DF4-106F7A5D66A0}"/>
                </a:ext>
              </a:extLst>
            </p:cNvPr>
            <p:cNvCxnSpPr/>
            <p:nvPr/>
          </p:nvCxnSpPr>
          <p:spPr bwMode="auto">
            <a:xfrm>
              <a:off x="1611315" y="2208305"/>
              <a:ext cx="893816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905A6136-4A55-4505-9B9A-FF4E54A745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28" y="76200"/>
            <a:ext cx="5259184" cy="2144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899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6" r="3872" b="9371"/>
          <a:stretch/>
        </p:blipFill>
        <p:spPr>
          <a:xfrm>
            <a:off x="-14402" y="-9525"/>
            <a:ext cx="12227330" cy="68808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-14402" y="-9524"/>
            <a:ext cx="12248301" cy="6890342"/>
          </a:xfrm>
          <a:prstGeom prst="rect">
            <a:avLst/>
          </a:prstGeom>
          <a:solidFill>
            <a:schemeClr val="tx1">
              <a:alpha val="56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 ExtraBold" panose="020D0904000000000000" pitchFamily="50" charset="-127"/>
              <a:ea typeface="나눔고딕 ExtraBold" panose="020D0904000000000000" pitchFamily="50" charset="-127"/>
              <a:cs typeface="+mn-cs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1888302" y="2390511"/>
            <a:ext cx="8415000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417" y="1599115"/>
            <a:ext cx="716215" cy="716212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167D3E3A-FF5B-40DC-A201-546E9B2F5234}"/>
              </a:ext>
            </a:extLst>
          </p:cNvPr>
          <p:cNvSpPr/>
          <p:nvPr/>
        </p:nvSpPr>
        <p:spPr>
          <a:xfrm>
            <a:off x="1236007" y="3018117"/>
            <a:ext cx="97199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프로의 보고서는 </a:t>
            </a:r>
            <a: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틀</a:t>
            </a:r>
            <a: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 잡혀있다</a:t>
            </a:r>
            <a: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  <a:p>
            <a:pPr algn="ctr" eaLnBrk="1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altLang="ko-KR" sz="36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(</a:t>
            </a:r>
            <a:r>
              <a:rPr lang="ko-KR" altLang="en-US" sz="36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통일성 높은 보고서 레이아웃</a:t>
            </a:r>
            <a:r>
              <a:rPr lang="en-US" altLang="ko-KR" sz="36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)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5C909C7-0B99-480F-BD86-6A2C0B5575D3}"/>
              </a:ext>
            </a:extLst>
          </p:cNvPr>
          <p:cNvSpPr/>
          <p:nvPr/>
        </p:nvSpPr>
        <p:spPr bwMode="auto">
          <a:xfrm>
            <a:off x="1888302" y="1005115"/>
            <a:ext cx="1188000" cy="1188000"/>
          </a:xfrm>
          <a:prstGeom prst="rect">
            <a:avLst/>
          </a:prstGeom>
          <a:solidFill>
            <a:schemeClr val="tx1">
              <a:alpha val="42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32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C1BF8D-3438-4649-AC98-67EDDC443EAE}"/>
              </a:ext>
            </a:extLst>
          </p:cNvPr>
          <p:cNvSpPr txBox="1"/>
          <p:nvPr/>
        </p:nvSpPr>
        <p:spPr>
          <a:xfrm>
            <a:off x="6357291" y="1953439"/>
            <a:ext cx="3105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spcBef>
                <a:spcPts val="0"/>
              </a:spcBef>
            </a:pP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보고서 작성의 기술 </a:t>
            </a:r>
            <a:r>
              <a:rPr lang="en-US" altLang="ko-KR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with </a:t>
            </a: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파워포인트</a:t>
            </a:r>
          </a:p>
        </p:txBody>
      </p:sp>
    </p:spTree>
    <p:extLst>
      <p:ext uri="{BB962C8B-B14F-4D97-AF65-F5344CB8AC3E}">
        <p14:creationId xmlns:p14="http://schemas.microsoft.com/office/powerpoint/2010/main" val="2678554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 bwMode="auto">
          <a:xfrm>
            <a:off x="291000" y="273858"/>
            <a:ext cx="11901000" cy="500142"/>
          </a:xfrm>
          <a:prstGeom prst="rect">
            <a:avLst/>
          </a:prstGeom>
          <a:solidFill>
            <a:schemeClr val="accent3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81000" y="258939"/>
            <a:ext cx="11565000" cy="535671"/>
          </a:xfrm>
        </p:spPr>
        <p:txBody>
          <a:bodyPr/>
          <a:lstStyle/>
          <a:p>
            <a:r>
              <a:rPr lang="en-US" altLang="ko-KR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PPT [</a:t>
            </a:r>
            <a:r>
              <a:rPr lang="ko-KR" altLang="en-US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도구</a:t>
            </a:r>
            <a:r>
              <a:rPr lang="en-US" altLang="ko-KR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] </a:t>
            </a:r>
            <a:r>
              <a:rPr lang="ko-KR" altLang="en-US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특징 ①</a:t>
            </a:r>
            <a:r>
              <a:rPr lang="en-US" altLang="ko-KR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 ⇒ </a:t>
            </a:r>
            <a:r>
              <a:rPr lang="ko-KR" altLang="en-US" sz="3200" dirty="0">
                <a:solidFill>
                  <a:schemeClr val="bg2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개체 중심 입력과 편집</a:t>
            </a:r>
            <a:endParaRPr lang="ko-KR" altLang="en-US" sz="2000" dirty="0">
              <a:solidFill>
                <a:schemeClr val="bg2"/>
              </a:solidFill>
            </a:endParaRPr>
          </a:p>
        </p:txBody>
      </p:sp>
      <p:sp>
        <p:nvSpPr>
          <p:cNvPr id="26" name="직사각형 25"/>
          <p:cNvSpPr/>
          <p:nvPr/>
        </p:nvSpPr>
        <p:spPr bwMode="auto">
          <a:xfrm>
            <a:off x="0" y="269702"/>
            <a:ext cx="340519" cy="500142"/>
          </a:xfrm>
          <a:prstGeom prst="rect">
            <a:avLst/>
          </a:prstGeom>
          <a:solidFill>
            <a:srgbClr val="E44A35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5BF0EB-9333-4462-815C-6C0ED63AA4EC}"/>
              </a:ext>
            </a:extLst>
          </p:cNvPr>
          <p:cNvSpPr txBox="1"/>
          <p:nvPr/>
        </p:nvSpPr>
        <p:spPr>
          <a:xfrm>
            <a:off x="3126000" y="3260637"/>
            <a:ext cx="2070000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0"/>
              </a:spcBef>
            </a:pPr>
            <a:r>
              <a:rPr lang="ko-KR" altLang="en-US" sz="2800" b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텍스트 상자</a:t>
            </a:r>
            <a:endParaRPr lang="en-US" altLang="ko-KR" sz="2800" b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algn="ctr">
              <a:spcBef>
                <a:spcPts val="0"/>
              </a:spcBef>
            </a:pPr>
            <a:endParaRPr lang="en-US" altLang="ko-KR" sz="2800" b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algn="ctr">
              <a:spcBef>
                <a:spcPts val="0"/>
              </a:spcBef>
            </a:pPr>
            <a:r>
              <a:rPr lang="ko-KR" altLang="en-US" sz="2800" b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텍스트 상자</a:t>
            </a:r>
            <a:endParaRPr lang="en-US" altLang="ko-KR" sz="2800" b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algn="ctr">
              <a:spcBef>
                <a:spcPts val="0"/>
              </a:spcBef>
            </a:pPr>
            <a:endParaRPr lang="en-US" altLang="ko-KR" sz="2800" b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algn="ctr">
              <a:spcBef>
                <a:spcPts val="0"/>
              </a:spcBef>
            </a:pPr>
            <a:r>
              <a:rPr lang="ko-KR" altLang="en-US" sz="2800" b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텍스트 상자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054283-457A-49FB-9B6B-1E97C739E4B2}"/>
              </a:ext>
            </a:extLst>
          </p:cNvPr>
          <p:cNvSpPr txBox="1"/>
          <p:nvPr/>
        </p:nvSpPr>
        <p:spPr>
          <a:xfrm>
            <a:off x="7176000" y="3268520"/>
            <a:ext cx="207000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0"/>
              </a:spcBef>
            </a:pPr>
            <a:r>
              <a:rPr lang="ko-KR" altLang="en-US" sz="2800" b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텍스트 상자</a:t>
            </a:r>
            <a:endParaRPr lang="en-US" altLang="ko-KR" sz="2800" b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9384D9-B9FC-498D-B7E1-2B3230B1E5A1}"/>
              </a:ext>
            </a:extLst>
          </p:cNvPr>
          <p:cNvSpPr txBox="1"/>
          <p:nvPr/>
        </p:nvSpPr>
        <p:spPr>
          <a:xfrm>
            <a:off x="7176000" y="4122412"/>
            <a:ext cx="207000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0"/>
              </a:spcBef>
            </a:pPr>
            <a:r>
              <a:rPr lang="ko-KR" altLang="en-US" sz="2800" b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텍스트 상자</a:t>
            </a:r>
            <a:endParaRPr lang="en-US" altLang="ko-KR" sz="2800" b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26761E-956C-463A-89A9-EEAD9A885DC4}"/>
              </a:ext>
            </a:extLst>
          </p:cNvPr>
          <p:cNvSpPr txBox="1"/>
          <p:nvPr/>
        </p:nvSpPr>
        <p:spPr>
          <a:xfrm>
            <a:off x="7176000" y="4976303"/>
            <a:ext cx="207000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0"/>
              </a:spcBef>
            </a:pPr>
            <a:r>
              <a:rPr lang="ko-KR" altLang="en-US" sz="2800" b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텍스트 상자</a:t>
            </a:r>
            <a:endParaRPr lang="en-US" altLang="ko-KR" sz="2800" b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7A0ED2FE-7312-4DB9-884E-96666D1062C4}"/>
              </a:ext>
            </a:extLst>
          </p:cNvPr>
          <p:cNvGrpSpPr/>
          <p:nvPr/>
        </p:nvGrpSpPr>
        <p:grpSpPr>
          <a:xfrm>
            <a:off x="2946000" y="2271911"/>
            <a:ext cx="2430000" cy="517668"/>
            <a:chOff x="1658970" y="2024573"/>
            <a:chExt cx="8867871" cy="517668"/>
          </a:xfrm>
        </p:grpSpPr>
        <p:sp>
          <p:nvSpPr>
            <p:cNvPr id="13" name="Text Box 6">
              <a:extLst>
                <a:ext uri="{FF2B5EF4-FFF2-40B4-BE49-F238E27FC236}">
                  <a16:creationId xmlns:a16="http://schemas.microsoft.com/office/drawing/2014/main" id="{4F3564F1-B6C8-44E3-958B-85ECD06222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8970" y="2024573"/>
              <a:ext cx="8867870" cy="46384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 algn="ctr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kumimoji="0" lang="ko-KR" altLang="en-US" sz="2400" kern="0" dirty="0">
                  <a:solidFill>
                    <a:sysClr val="windowText" lastClr="000000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Arial" pitchFamily="34" charset="0"/>
                </a:rPr>
                <a:t>하나의 개체</a:t>
              </a:r>
            </a:p>
          </p:txBody>
        </p: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2D78D8F3-D7E1-4614-ADCB-C10F0E1629BB}"/>
                </a:ext>
              </a:extLst>
            </p:cNvPr>
            <p:cNvCxnSpPr/>
            <p:nvPr/>
          </p:nvCxnSpPr>
          <p:spPr>
            <a:xfrm>
              <a:off x="1658971" y="2542241"/>
              <a:ext cx="886787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</a:ln>
            <a:effectLst/>
          </p:spPr>
        </p:cxn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5C919D9A-06FD-4826-A946-9855935F4447}"/>
              </a:ext>
            </a:extLst>
          </p:cNvPr>
          <p:cNvGrpSpPr/>
          <p:nvPr/>
        </p:nvGrpSpPr>
        <p:grpSpPr>
          <a:xfrm>
            <a:off x="6996000" y="2271911"/>
            <a:ext cx="2430000" cy="517668"/>
            <a:chOff x="1658970" y="2024573"/>
            <a:chExt cx="8867871" cy="517668"/>
          </a:xfrm>
        </p:grpSpPr>
        <p:sp>
          <p:nvSpPr>
            <p:cNvPr id="16" name="Text Box 6">
              <a:extLst>
                <a:ext uri="{FF2B5EF4-FFF2-40B4-BE49-F238E27FC236}">
                  <a16:creationId xmlns:a16="http://schemas.microsoft.com/office/drawing/2014/main" id="{9FD252EF-2039-496A-B917-B501A9342F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8970" y="2024573"/>
              <a:ext cx="8867870" cy="46384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 algn="ctr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kumimoji="0" lang="ko-KR" altLang="en-US" sz="2400" kern="0">
                  <a:solidFill>
                    <a:sysClr val="windowText" lastClr="000000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Arial" pitchFamily="34" charset="0"/>
                </a:rPr>
                <a:t>세개의 </a:t>
              </a:r>
              <a:r>
                <a:rPr kumimoji="0" lang="ko-KR" altLang="en-US" sz="2400" kern="0" dirty="0">
                  <a:solidFill>
                    <a:sysClr val="windowText" lastClr="000000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Arial" pitchFamily="34" charset="0"/>
                </a:rPr>
                <a:t>개체</a:t>
              </a:r>
            </a:p>
          </p:txBody>
        </p: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068AADFD-D437-418B-A0D1-381548CAC6E8}"/>
                </a:ext>
              </a:extLst>
            </p:cNvPr>
            <p:cNvCxnSpPr/>
            <p:nvPr/>
          </p:nvCxnSpPr>
          <p:spPr>
            <a:xfrm>
              <a:off x="1658971" y="2542241"/>
              <a:ext cx="886787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</a:ln>
            <a:effectLst/>
          </p:spPr>
        </p:cxnSp>
      </p:grpSp>
      <p:sp>
        <p:nvSpPr>
          <p:cNvPr id="18" name="텍스트 개체 틀 1">
            <a:extLst>
              <a:ext uri="{FF2B5EF4-FFF2-40B4-BE49-F238E27FC236}">
                <a16:creationId xmlns:a16="http://schemas.microsoft.com/office/drawing/2014/main" id="{174A4FB2-FD15-4C2E-A5D0-514189C8B244}"/>
              </a:ext>
            </a:extLst>
          </p:cNvPr>
          <p:cNvSpPr txBox="1">
            <a:spLocks/>
          </p:cNvSpPr>
          <p:nvPr/>
        </p:nvSpPr>
        <p:spPr>
          <a:xfrm>
            <a:off x="705010" y="1066051"/>
            <a:ext cx="10775792" cy="742949"/>
          </a:xfrm>
          <a:prstGeom prst="rect">
            <a:avLst/>
          </a:prstGeom>
        </p:spPr>
        <p:txBody>
          <a:bodyPr lIns="0" rIns="0"/>
          <a:lstStyle>
            <a:lvl1pPr marL="263525" indent="-263525" algn="l" defTabSz="739775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q"/>
              <a:defRPr kumimoji="1" sz="16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609600" indent="-166688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–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909638" indent="-120650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·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252538" indent="-163513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-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1635125" indent="-203200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0923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5495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0067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4639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indent="0" algn="ctr">
              <a:buNone/>
            </a:pPr>
            <a:r>
              <a:rPr lang="ko-KR" altLang="en-US" sz="2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편집하려는 개체를 </a:t>
            </a:r>
            <a:r>
              <a:rPr lang="en-US" altLang="ko-KR" sz="2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(</a:t>
            </a:r>
            <a:r>
              <a:rPr lang="ko-KR" altLang="en-US" sz="2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각각</a:t>
            </a:r>
            <a:r>
              <a:rPr lang="en-US" altLang="ko-KR" sz="2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) </a:t>
            </a:r>
            <a:r>
              <a:rPr lang="ko-KR" altLang="en-US" sz="2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지정해야 함</a:t>
            </a:r>
            <a:endParaRPr lang="en-US" altLang="ko-KR" sz="26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925629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6" r="3872" b="9371"/>
          <a:stretch/>
        </p:blipFill>
        <p:spPr>
          <a:xfrm>
            <a:off x="-14402" y="-9525"/>
            <a:ext cx="12227330" cy="68808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-14402" y="-9524"/>
            <a:ext cx="12248301" cy="6890342"/>
          </a:xfrm>
          <a:prstGeom prst="rect">
            <a:avLst/>
          </a:prstGeom>
          <a:solidFill>
            <a:schemeClr val="tx1">
              <a:alpha val="56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 ExtraBold" panose="020D0904000000000000" pitchFamily="50" charset="-127"/>
              <a:ea typeface="나눔고딕 ExtraBold" panose="020D0904000000000000" pitchFamily="50" charset="-127"/>
              <a:cs typeface="+mn-cs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1888302" y="2390511"/>
            <a:ext cx="8415000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417" y="1599115"/>
            <a:ext cx="716215" cy="716212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167D3E3A-FF5B-40DC-A201-546E9B2F5234}"/>
              </a:ext>
            </a:extLst>
          </p:cNvPr>
          <p:cNvSpPr/>
          <p:nvPr/>
        </p:nvSpPr>
        <p:spPr>
          <a:xfrm>
            <a:off x="1146007" y="3018117"/>
            <a:ext cx="989999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5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때로는 </a:t>
            </a:r>
            <a: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형태</a:t>
            </a:r>
            <a: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5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</a:t>
            </a:r>
            <a:r>
              <a:rPr lang="en-US" altLang="ko-KR" sz="5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</a:t>
            </a:r>
            <a: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내용</a:t>
            </a:r>
            <a: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5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을 지배한다</a:t>
            </a:r>
            <a:r>
              <a:rPr lang="en-US" altLang="ko-KR" sz="50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EB364DB-15FA-4F1A-B50B-31BB4A7D5502}"/>
              </a:ext>
            </a:extLst>
          </p:cNvPr>
          <p:cNvSpPr/>
          <p:nvPr/>
        </p:nvSpPr>
        <p:spPr bwMode="auto">
          <a:xfrm>
            <a:off x="1888302" y="1005115"/>
            <a:ext cx="1188000" cy="1188000"/>
          </a:xfrm>
          <a:prstGeom prst="rect">
            <a:avLst/>
          </a:prstGeom>
          <a:solidFill>
            <a:schemeClr val="tx1">
              <a:alpha val="42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32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A64048-F6D9-45F8-BAC8-F63661C2B7A7}"/>
              </a:ext>
            </a:extLst>
          </p:cNvPr>
          <p:cNvSpPr txBox="1"/>
          <p:nvPr/>
        </p:nvSpPr>
        <p:spPr>
          <a:xfrm>
            <a:off x="6357291" y="1953439"/>
            <a:ext cx="3105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spcBef>
                <a:spcPts val="0"/>
              </a:spcBef>
            </a:pP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보고서 작성의 기술 </a:t>
            </a:r>
            <a:r>
              <a:rPr lang="en-US" altLang="ko-KR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with </a:t>
            </a: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파워포인트</a:t>
            </a:r>
          </a:p>
        </p:txBody>
      </p:sp>
    </p:spTree>
    <p:extLst>
      <p:ext uri="{BB962C8B-B14F-4D97-AF65-F5344CB8AC3E}">
        <p14:creationId xmlns:p14="http://schemas.microsoft.com/office/powerpoint/2010/main" val="15672548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6" r="3872" b="9371"/>
          <a:stretch/>
        </p:blipFill>
        <p:spPr>
          <a:xfrm>
            <a:off x="-14402" y="-9525"/>
            <a:ext cx="12227330" cy="68808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-14402" y="-9524"/>
            <a:ext cx="12248301" cy="6890342"/>
          </a:xfrm>
          <a:prstGeom prst="rect">
            <a:avLst/>
          </a:prstGeom>
          <a:solidFill>
            <a:schemeClr val="tx1">
              <a:alpha val="56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 ExtraBold" panose="020D0904000000000000" pitchFamily="50" charset="-127"/>
              <a:ea typeface="나눔고딕 ExtraBold" panose="020D0904000000000000" pitchFamily="50" charset="-127"/>
              <a:cs typeface="+mn-cs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1888302" y="2390511"/>
            <a:ext cx="8415000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417" y="1599115"/>
            <a:ext cx="716215" cy="716212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167D3E3A-FF5B-40DC-A201-546E9B2F5234}"/>
              </a:ext>
            </a:extLst>
          </p:cNvPr>
          <p:cNvSpPr/>
          <p:nvPr/>
        </p:nvSpPr>
        <p:spPr>
          <a:xfrm>
            <a:off x="1146007" y="3018117"/>
            <a:ext cx="989999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가독성 높은 보고서의 비밀 ①</a:t>
            </a:r>
            <a:endParaRPr lang="en-US" altLang="ko-KR" sz="5000" dirty="0">
              <a:solidFill>
                <a:srgbClr val="FFFF00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86A090C-E08E-44A6-AE05-D73B63DE4323}"/>
              </a:ext>
            </a:extLst>
          </p:cNvPr>
          <p:cNvSpPr/>
          <p:nvPr/>
        </p:nvSpPr>
        <p:spPr bwMode="auto">
          <a:xfrm>
            <a:off x="1888302" y="1005115"/>
            <a:ext cx="1188000" cy="1188000"/>
          </a:xfrm>
          <a:prstGeom prst="rect">
            <a:avLst/>
          </a:prstGeom>
          <a:solidFill>
            <a:schemeClr val="tx1">
              <a:alpha val="42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32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049146-1D74-4902-BC69-840DC780B6A6}"/>
              </a:ext>
            </a:extLst>
          </p:cNvPr>
          <p:cNvSpPr txBox="1"/>
          <p:nvPr/>
        </p:nvSpPr>
        <p:spPr>
          <a:xfrm>
            <a:off x="6357291" y="1953439"/>
            <a:ext cx="3105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spcBef>
                <a:spcPts val="0"/>
              </a:spcBef>
            </a:pP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보고서 작성의 기술 </a:t>
            </a:r>
            <a:r>
              <a:rPr lang="en-US" altLang="ko-KR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with </a:t>
            </a: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파워포인트</a:t>
            </a:r>
          </a:p>
        </p:txBody>
      </p:sp>
    </p:spTree>
    <p:extLst>
      <p:ext uri="{BB962C8B-B14F-4D97-AF65-F5344CB8AC3E}">
        <p14:creationId xmlns:p14="http://schemas.microsoft.com/office/powerpoint/2010/main" val="205350420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6" y="2720041"/>
            <a:ext cx="5461755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501001" y="1262410"/>
            <a:ext cx="4210114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가독성 높은 보고서의 비밀 ①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760506"/>
            <a:ext cx="5533218" cy="15234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메시지로 보고서를 이끈다</a:t>
            </a:r>
            <a:r>
              <a:rPr lang="en-US" altLang="ko-KR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키워드로 보고서를 이끈다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2768E2A-ADAB-4DB9-A845-56280E812C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568B5EE8-6332-4593-B2B9-A169D8E06AB7}"/>
              </a:ext>
            </a:extLst>
          </p:cNvPr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815CF1B-DCCD-4B9C-AA4F-4C64507452A8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8</a:t>
            </a: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7B2E129D-F68E-4470-BCEF-011FD2B35929}"/>
              </a:ext>
            </a:extLst>
          </p:cNvPr>
          <p:cNvSpPr/>
          <p:nvPr/>
        </p:nvSpPr>
        <p:spPr bwMode="auto">
          <a:xfrm>
            <a:off x="6529227" y="2639254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0852612A-3F5B-4B78-96BA-9A51D9996284}"/>
              </a:ext>
            </a:extLst>
          </p:cNvPr>
          <p:cNvSpPr/>
          <p:nvPr/>
        </p:nvSpPr>
        <p:spPr bwMode="auto">
          <a:xfrm>
            <a:off x="6864345" y="2639254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3DC44764-04CC-4584-9067-2CF37C5C7751}"/>
              </a:ext>
            </a:extLst>
          </p:cNvPr>
          <p:cNvSpPr/>
          <p:nvPr/>
        </p:nvSpPr>
        <p:spPr bwMode="auto">
          <a:xfrm>
            <a:off x="7199464" y="2639254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8541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8" grpId="0" animBg="1"/>
      <p:bldP spid="1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dirty="0"/>
              <a:t>병렬 분할 패턴 템플릿 제작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sp>
        <p:nvSpPr>
          <p:cNvPr id="28" name="텍스트 개체 틀 9">
            <a:extLst>
              <a:ext uri="{FF2B5EF4-FFF2-40B4-BE49-F238E27FC236}">
                <a16:creationId xmlns:a16="http://schemas.microsoft.com/office/drawing/2014/main" id="{DF795235-B027-4102-9A5F-461A9898F4F0}"/>
              </a:ext>
            </a:extLst>
          </p:cNvPr>
          <p:cNvSpPr txBox="1">
            <a:spLocks/>
          </p:cNvSpPr>
          <p:nvPr/>
        </p:nvSpPr>
        <p:spPr>
          <a:xfrm>
            <a:off x="705010" y="1066051"/>
            <a:ext cx="10775792" cy="742949"/>
          </a:xfrm>
          <a:prstGeom prst="rect">
            <a:avLst/>
          </a:prstGeom>
        </p:spPr>
        <p:txBody>
          <a:bodyPr/>
          <a:lstStyle>
            <a:lvl1pPr marL="263525" indent="-263525" algn="l" defTabSz="739775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q"/>
              <a:defRPr kumimoji="1" sz="16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609600" indent="-166688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–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909638" indent="-120651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·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252539" indent="-163513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-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1635125" indent="-203200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092326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549526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0067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463926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indent="0" algn="ctr">
              <a:buNone/>
            </a:pPr>
            <a:r>
              <a:rPr lang="ko-KR" altLang="en-US" sz="2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자주 사용하는 </a:t>
            </a:r>
            <a:r>
              <a:rPr lang="en-US" altLang="ko-KR" sz="260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60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분할 패턴</a:t>
            </a:r>
            <a:r>
              <a:rPr lang="en-US" altLang="ko-KR" sz="260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을 템플릿으로 만들어 놓자</a:t>
            </a:r>
            <a:r>
              <a:rPr lang="en-US" altLang="ko-KR" sz="2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4ED74FC6-482A-476F-B1A4-27E40BFE56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915" y="2484000"/>
            <a:ext cx="3502180" cy="39600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02C15EF4-ADEA-4995-8F48-FDE2AFACAD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5570" y="2484000"/>
            <a:ext cx="3501520" cy="39600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6B7E1890-9326-4284-9423-A269F17E63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06566" y="2484000"/>
            <a:ext cx="3501520" cy="3960000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B70F6BF2-A9EA-4E4A-A4B5-56D5D4ABF164}"/>
              </a:ext>
            </a:extLst>
          </p:cNvPr>
          <p:cNvGrpSpPr/>
          <p:nvPr/>
        </p:nvGrpSpPr>
        <p:grpSpPr>
          <a:xfrm>
            <a:off x="705010" y="1808735"/>
            <a:ext cx="3481085" cy="506351"/>
            <a:chOff x="715246" y="1691841"/>
            <a:chExt cx="4130565" cy="50635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3FE74CC-4B7B-42C8-8045-BA589DDF4526}"/>
                </a:ext>
              </a:extLst>
            </p:cNvPr>
            <p:cNvSpPr txBox="1"/>
            <p:nvPr/>
          </p:nvSpPr>
          <p:spPr>
            <a:xfrm>
              <a:off x="715246" y="1691841"/>
              <a:ext cx="4127006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ts val="0"/>
                </a:spcBef>
                <a:defRPr/>
              </a:pPr>
              <a:r>
                <a:rPr lang="ko-KR" altLang="en-US" sz="2400" b="0" dirty="0">
                  <a:solidFill>
                    <a:srgbClr val="000000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가로분할</a:t>
              </a:r>
            </a:p>
          </p:txBody>
        </p:sp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B3DFE8F1-EFE2-454B-B6AA-25B8037562D7}"/>
                </a:ext>
              </a:extLst>
            </p:cNvPr>
            <p:cNvCxnSpPr/>
            <p:nvPr/>
          </p:nvCxnSpPr>
          <p:spPr bwMode="auto">
            <a:xfrm>
              <a:off x="715246" y="2198192"/>
              <a:ext cx="4130565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C5137C6A-FADE-4E2E-8767-97EDDB7B08F0}"/>
              </a:ext>
            </a:extLst>
          </p:cNvPr>
          <p:cNvGrpSpPr/>
          <p:nvPr/>
        </p:nvGrpSpPr>
        <p:grpSpPr>
          <a:xfrm>
            <a:off x="4345570" y="1808735"/>
            <a:ext cx="3481085" cy="506351"/>
            <a:chOff x="715246" y="1691841"/>
            <a:chExt cx="4130565" cy="50635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4CBC1F9-781A-47ED-BD17-3D415D6FB76C}"/>
                </a:ext>
              </a:extLst>
            </p:cNvPr>
            <p:cNvSpPr txBox="1"/>
            <p:nvPr/>
          </p:nvSpPr>
          <p:spPr>
            <a:xfrm>
              <a:off x="715246" y="1691841"/>
              <a:ext cx="4127006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ts val="0"/>
                </a:spcBef>
                <a:defRPr/>
              </a:pPr>
              <a:r>
                <a:rPr lang="ko-KR" altLang="en-US" sz="2400" b="0" dirty="0">
                  <a:solidFill>
                    <a:srgbClr val="000000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세로분할</a:t>
              </a:r>
            </a:p>
          </p:txBody>
        </p:sp>
        <p:cxnSp>
          <p:nvCxnSpPr>
            <p:cNvPr id="34" name="직선 연결선 33">
              <a:extLst>
                <a:ext uri="{FF2B5EF4-FFF2-40B4-BE49-F238E27FC236}">
                  <a16:creationId xmlns:a16="http://schemas.microsoft.com/office/drawing/2014/main" id="{C6BAE069-A61A-4F8C-B3C7-01C6DD834E5C}"/>
                </a:ext>
              </a:extLst>
            </p:cNvPr>
            <p:cNvCxnSpPr/>
            <p:nvPr/>
          </p:nvCxnSpPr>
          <p:spPr bwMode="auto">
            <a:xfrm>
              <a:off x="715246" y="2198192"/>
              <a:ext cx="4130565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21BF6912-C96A-4A65-B620-BAC6263B8699}"/>
              </a:ext>
            </a:extLst>
          </p:cNvPr>
          <p:cNvGrpSpPr/>
          <p:nvPr/>
        </p:nvGrpSpPr>
        <p:grpSpPr>
          <a:xfrm>
            <a:off x="7999717" y="1808735"/>
            <a:ext cx="3481085" cy="506351"/>
            <a:chOff x="715246" y="1691841"/>
            <a:chExt cx="4130565" cy="506351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E3322EB-0E2F-46DA-A025-1E17280B8902}"/>
                </a:ext>
              </a:extLst>
            </p:cNvPr>
            <p:cNvSpPr txBox="1"/>
            <p:nvPr/>
          </p:nvSpPr>
          <p:spPr>
            <a:xfrm>
              <a:off x="715246" y="1691841"/>
              <a:ext cx="4127006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ts val="0"/>
                </a:spcBef>
                <a:defRPr/>
              </a:pPr>
              <a:r>
                <a:rPr lang="ko-KR" altLang="en-US" sz="2400" b="0">
                  <a:solidFill>
                    <a:srgbClr val="000000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응용분할</a:t>
              </a:r>
              <a:endParaRPr lang="ko-KR" altLang="en-US" sz="2400" b="0" dirty="0">
                <a:solidFill>
                  <a:srgbClr val="0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cxnSp>
          <p:nvCxnSpPr>
            <p:cNvPr id="37" name="직선 연결선 36">
              <a:extLst>
                <a:ext uri="{FF2B5EF4-FFF2-40B4-BE49-F238E27FC236}">
                  <a16:creationId xmlns:a16="http://schemas.microsoft.com/office/drawing/2014/main" id="{0721A2A4-3FA2-4F21-8505-A41530EF18F1}"/>
                </a:ext>
              </a:extLst>
            </p:cNvPr>
            <p:cNvCxnSpPr/>
            <p:nvPr/>
          </p:nvCxnSpPr>
          <p:spPr bwMode="auto">
            <a:xfrm>
              <a:off x="715246" y="2198192"/>
              <a:ext cx="4130565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08987358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7" y="3719957"/>
            <a:ext cx="4342304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501001" y="1262410"/>
            <a:ext cx="4210114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가독성 높은 보고서의 비밀 ①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760506"/>
            <a:ext cx="5533218" cy="15234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메시지로 보고서를 이끈다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키워드로 보고서를 이끈다</a:t>
            </a:r>
            <a:r>
              <a:rPr lang="en-US" altLang="ko-KR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2768E2A-ADAB-4DB9-A845-56280E812C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568B5EE8-6332-4593-B2B9-A169D8E06AB7}"/>
              </a:ext>
            </a:extLst>
          </p:cNvPr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815CF1B-DCCD-4B9C-AA4F-4C64507452A8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8</a:t>
            </a: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7B2E129D-F68E-4470-BCEF-011FD2B35929}"/>
              </a:ext>
            </a:extLst>
          </p:cNvPr>
          <p:cNvSpPr/>
          <p:nvPr/>
        </p:nvSpPr>
        <p:spPr bwMode="auto">
          <a:xfrm>
            <a:off x="6529227" y="3639170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0852612A-3F5B-4B78-96BA-9A51D9996284}"/>
              </a:ext>
            </a:extLst>
          </p:cNvPr>
          <p:cNvSpPr/>
          <p:nvPr/>
        </p:nvSpPr>
        <p:spPr bwMode="auto">
          <a:xfrm>
            <a:off x="6870175" y="3639170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3DC44764-04CC-4584-9067-2CF37C5C7751}"/>
              </a:ext>
            </a:extLst>
          </p:cNvPr>
          <p:cNvSpPr/>
          <p:nvPr/>
        </p:nvSpPr>
        <p:spPr bwMode="auto">
          <a:xfrm>
            <a:off x="7216237" y="3639170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62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8" grpId="0" animBg="1"/>
      <p:bldP spid="1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/>
              <a:t>[</a:t>
            </a:r>
            <a:r>
              <a:rPr lang="ko-KR" altLang="en-US" dirty="0"/>
              <a:t>텍스트</a:t>
            </a:r>
            <a:r>
              <a:rPr lang="en-US" altLang="ko-KR" dirty="0"/>
              <a:t>] </a:t>
            </a:r>
            <a:r>
              <a:rPr lang="ko-KR" altLang="en-US" dirty="0"/>
              <a:t>중심 보고서 </a:t>
            </a:r>
            <a:r>
              <a:rPr lang="en-US" altLang="ko-KR" dirty="0"/>
              <a:t>⇒ </a:t>
            </a:r>
            <a:r>
              <a:rPr lang="ko-KR" altLang="en-US" dirty="0"/>
              <a:t>도형을 활용한 구조화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sp>
        <p:nvSpPr>
          <p:cNvPr id="8" name="텍스트 개체 틀 6">
            <a:extLst>
              <a:ext uri="{FF2B5EF4-FFF2-40B4-BE49-F238E27FC236}">
                <a16:creationId xmlns:a16="http://schemas.microsoft.com/office/drawing/2014/main" id="{78BB57FE-1451-4259-BDE7-182213E25125}"/>
              </a:ext>
            </a:extLst>
          </p:cNvPr>
          <p:cNvSpPr txBox="1">
            <a:spLocks/>
          </p:cNvSpPr>
          <p:nvPr/>
        </p:nvSpPr>
        <p:spPr bwMode="auto">
          <a:xfrm>
            <a:off x="696000" y="2409264"/>
            <a:ext cx="5130000" cy="368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72000" rIns="72000" bIns="72000" numCol="1" anchor="t" anchorCtr="0" compatLnSpc="1">
            <a:prstTxWarp prst="textNoShape">
              <a:avLst/>
            </a:prstTxWarp>
            <a:spAutoFit/>
          </a:bodyPr>
          <a:lstStyle>
            <a:lvl1pPr marL="263525" indent="-263525" algn="l" defTabSz="739775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538163" indent="-166688" algn="l" defTabSz="739775" rtl="0" eaLnBrk="0" fontAlgn="base" latinLnBrk="1" hangingPunct="0">
              <a:spcBef>
                <a:spcPts val="0"/>
              </a:spcBef>
              <a:spcAft>
                <a:spcPct val="0"/>
              </a:spcAft>
              <a:buClrTx/>
              <a:buSzPct val="100000"/>
              <a:buChar char="–"/>
              <a:defRPr kumimoji="1" sz="1500">
                <a:solidFill>
                  <a:schemeClr val="tx1"/>
                </a:solidFill>
                <a:latin typeface="+mn-ea"/>
                <a:ea typeface="+mn-ea"/>
              </a:defRPr>
            </a:lvl2pPr>
            <a:lvl3pPr marL="788988" indent="0" algn="l" defTabSz="739775" rtl="0" eaLnBrk="0" fontAlgn="base" latinLnBrk="1" hangingPunct="0">
              <a:spcBef>
                <a:spcPts val="0"/>
              </a:spcBef>
              <a:spcAft>
                <a:spcPct val="0"/>
              </a:spcAft>
              <a:buClr>
                <a:srgbClr val="990000"/>
              </a:buClr>
              <a:buSzPct val="100000"/>
              <a:buNone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3pPr>
            <a:lvl4pPr marL="1252538" indent="-163513" algn="l" defTabSz="739775" rtl="0" eaLnBrk="0" fontAlgn="base" latinLnBrk="1" hangingPunct="0">
              <a:spcBef>
                <a:spcPts val="0"/>
              </a:spcBef>
              <a:spcAft>
                <a:spcPct val="0"/>
              </a:spcAft>
              <a:buChar char="-"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4pPr>
            <a:lvl5pPr marL="1635125" indent="-203200" algn="l" defTabSz="739775" rtl="0" eaLnBrk="0" fontAlgn="base" latinLnBrk="1" hangingPunct="0">
              <a:spcBef>
                <a:spcPts val="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5pPr>
            <a:lvl6pPr marL="20923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5495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0067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4639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177800" indent="-177800"/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산업구조 분석</a:t>
            </a:r>
            <a:endParaRPr lang="en-US" altLang="ko-KR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marL="444500" lvl="1" latinLnBrk="0"/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공급자</a:t>
            </a:r>
            <a:r>
              <a:rPr lang="en-US" altLang="ko-KR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(</a:t>
            </a:r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발전연료</a:t>
            </a:r>
            <a:r>
              <a:rPr lang="en-US" altLang="ko-KR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) </a:t>
            </a:r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및 </a:t>
            </a:r>
            <a:r>
              <a:rPr lang="en-US" altLang="ko-KR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1</a:t>
            </a:r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차 구매자 교섭력이 높은 산업구조임</a:t>
            </a:r>
            <a:endParaRPr lang="en-US" altLang="ko-KR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marL="444500" lvl="1" latinLnBrk="0"/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발전 </a:t>
            </a:r>
            <a:r>
              <a:rPr lang="en-US" altLang="ko-KR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5</a:t>
            </a:r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개사가 시장을 주도하고 있고 산업 내 경쟁이 치열함</a:t>
            </a:r>
            <a:endParaRPr lang="en-US" altLang="ko-KR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marL="177800" indent="-177800">
              <a:spcBef>
                <a:spcPts val="1200"/>
              </a:spcBef>
            </a:pPr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내부역량 분석</a:t>
            </a:r>
            <a:endParaRPr lang="en-US" altLang="ko-KR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marL="444500" lvl="1" latinLnBrk="0"/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발전소 운영 관련 핵심역량을 보유하고 있음</a:t>
            </a:r>
            <a:endParaRPr lang="en-US" altLang="ko-KR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marL="444500" lvl="1" latinLnBrk="0"/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신재생에너지원 확보를 위한 추가적인 사업개발과 시장확대를 위한 핵심역량 확보가 필요함</a:t>
            </a:r>
            <a:endParaRPr lang="en-US" altLang="ko-KR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marL="177800" indent="-177800">
              <a:spcBef>
                <a:spcPts val="1200"/>
              </a:spcBef>
            </a:pPr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경쟁사 분석</a:t>
            </a:r>
          </a:p>
          <a:p>
            <a:pPr marL="444500" lvl="1" latinLnBrk="0"/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재무적</a:t>
            </a:r>
            <a:r>
              <a:rPr lang="en-US" altLang="ko-KR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(</a:t>
            </a:r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안정성</a:t>
            </a:r>
            <a:r>
              <a:rPr lang="en-US" altLang="ko-KR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, </a:t>
            </a:r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수익성</a:t>
            </a:r>
            <a:r>
              <a:rPr lang="en-US" altLang="ko-KR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) </a:t>
            </a:r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측면과 발전소 운영</a:t>
            </a:r>
            <a:r>
              <a:rPr lang="en-US" altLang="ko-KR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(</a:t>
            </a:r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가동률</a:t>
            </a:r>
            <a:r>
              <a:rPr lang="en-US" altLang="ko-KR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, </a:t>
            </a:r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고장정지율</a:t>
            </a:r>
            <a:r>
              <a:rPr lang="en-US" altLang="ko-KR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) </a:t>
            </a:r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측면에서 상대적인 경쟁우위를 보이고 있음</a:t>
            </a:r>
            <a:endParaRPr lang="en-US" altLang="ko-KR" b="0" kern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marL="444500" lvl="1" latinLnBrk="0"/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글로벌 기업들의 경우 사업포트폴리오 다각화</a:t>
            </a:r>
            <a:r>
              <a:rPr lang="en-US" altLang="ko-KR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, </a:t>
            </a:r>
            <a:r>
              <a:rPr lang="ko-KR" altLang="en-US" b="0" kern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시장다변화를 통해 매출을 증대시켜 규모의 경제를 실현하고 있음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DF779BE2-FF4D-4660-9C02-D3AA497BB79C}"/>
              </a:ext>
            </a:extLst>
          </p:cNvPr>
          <p:cNvGrpSpPr/>
          <p:nvPr/>
        </p:nvGrpSpPr>
        <p:grpSpPr>
          <a:xfrm>
            <a:off x="654652" y="1404000"/>
            <a:ext cx="5161324" cy="510537"/>
            <a:chOff x="282948" y="1058223"/>
            <a:chExt cx="3338052" cy="51053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90D5B9-3296-4DE0-B2B8-4A06F997C5C4}"/>
                </a:ext>
              </a:extLst>
            </p:cNvPr>
            <p:cNvSpPr txBox="1"/>
            <p:nvPr/>
          </p:nvSpPr>
          <p:spPr>
            <a:xfrm>
              <a:off x="282948" y="1058223"/>
              <a:ext cx="3338052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en-US" altLang="ko-KR" sz="16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(</a:t>
              </a:r>
              <a:r>
                <a:rPr lang="ko-KR" altLang="en-US" sz="16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글머리 기호를 활용한</a:t>
              </a:r>
              <a:r>
                <a:rPr lang="en-US" altLang="ko-KR" sz="16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)</a:t>
              </a:r>
              <a:r>
                <a:rPr lang="en-US" altLang="ko-KR" sz="24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 </a:t>
              </a:r>
              <a:r>
                <a:rPr lang="ko-KR" altLang="en-US" sz="24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텍스트 중심 보고서</a:t>
              </a:r>
            </a:p>
          </p:txBody>
        </p: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10076797-6AFE-4320-842C-E3BE1E58E4F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4474" y="1568760"/>
              <a:ext cx="3195000" cy="0"/>
            </a:xfrm>
            <a:prstGeom prst="lin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F2530864-FD4A-49BF-B013-A418B80B842E}"/>
              </a:ext>
            </a:extLst>
          </p:cNvPr>
          <p:cNvGrpSpPr/>
          <p:nvPr/>
        </p:nvGrpSpPr>
        <p:grpSpPr>
          <a:xfrm>
            <a:off x="6321000" y="1404000"/>
            <a:ext cx="5161324" cy="510537"/>
            <a:chOff x="282948" y="1058223"/>
            <a:chExt cx="3338052" cy="51053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411AB9C-0766-4CED-858E-60B93928BFA6}"/>
                </a:ext>
              </a:extLst>
            </p:cNvPr>
            <p:cNvSpPr txBox="1"/>
            <p:nvPr/>
          </p:nvSpPr>
          <p:spPr>
            <a:xfrm>
              <a:off x="282948" y="1058223"/>
              <a:ext cx="3338052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en-US" altLang="ko-KR" sz="16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(</a:t>
              </a:r>
              <a:r>
                <a:rPr lang="ko-KR" altLang="en-US" sz="16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도형을 활용한</a:t>
              </a:r>
              <a:r>
                <a:rPr lang="en-US" altLang="ko-KR" sz="16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)</a:t>
              </a:r>
              <a:r>
                <a:rPr lang="en-US" altLang="ko-KR" sz="24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 </a:t>
              </a:r>
              <a:r>
                <a:rPr lang="ko-KR" altLang="en-US" sz="24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핵심 키워드 구조화</a:t>
              </a:r>
            </a:p>
          </p:txBody>
        </p: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8A1DC366-4DCE-45B9-9DC8-1B91A7B53A9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4474" y="1568760"/>
              <a:ext cx="3195000" cy="0"/>
            </a:xfrm>
            <a:prstGeom prst="lin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  <p:sp>
        <p:nvSpPr>
          <p:cNvPr id="32" name="화살표: 오른쪽 31">
            <a:extLst>
              <a:ext uri="{FF2B5EF4-FFF2-40B4-BE49-F238E27FC236}">
                <a16:creationId xmlns:a16="http://schemas.microsoft.com/office/drawing/2014/main" id="{854A48BF-D0D3-46E3-B23D-2C001326C2A5}"/>
              </a:ext>
            </a:extLst>
          </p:cNvPr>
          <p:cNvSpPr/>
          <p:nvPr/>
        </p:nvSpPr>
        <p:spPr bwMode="auto">
          <a:xfrm>
            <a:off x="5943159" y="3020719"/>
            <a:ext cx="355073" cy="2461927"/>
          </a:xfrm>
          <a:prstGeom prst="rightArrow">
            <a:avLst>
              <a:gd name="adj1" fmla="val 100000"/>
              <a:gd name="adj2" fmla="val 10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tx1"/>
              </a:gs>
            </a:gsLst>
            <a:lin ang="0" scaled="1"/>
            <a:tileRect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075520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dirty="0"/>
              <a:t>도형을 활용한 구조화 </a:t>
            </a:r>
            <a:r>
              <a:rPr lang="en-US" altLang="ko-KR" dirty="0"/>
              <a:t>⇒ </a:t>
            </a:r>
            <a:r>
              <a:rPr lang="ko-KR" altLang="en-US" dirty="0"/>
              <a:t>기호를 활용한 스토리 표현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id="{DF779BE2-FF4D-4660-9C02-D3AA497BB79C}"/>
              </a:ext>
            </a:extLst>
          </p:cNvPr>
          <p:cNvGrpSpPr/>
          <p:nvPr/>
        </p:nvGrpSpPr>
        <p:grpSpPr>
          <a:xfrm>
            <a:off x="426000" y="1757206"/>
            <a:ext cx="4671101" cy="510537"/>
            <a:chOff x="282948" y="1058223"/>
            <a:chExt cx="3338052" cy="51053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90D5B9-3296-4DE0-B2B8-4A06F997C5C4}"/>
                </a:ext>
              </a:extLst>
            </p:cNvPr>
            <p:cNvSpPr txBox="1"/>
            <p:nvPr/>
          </p:nvSpPr>
          <p:spPr>
            <a:xfrm>
              <a:off x="282948" y="1058223"/>
              <a:ext cx="3338052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en-US" altLang="ko-KR" sz="16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(</a:t>
              </a:r>
              <a:r>
                <a:rPr lang="ko-KR" altLang="en-US" sz="16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도형을 활용한</a:t>
              </a:r>
              <a:r>
                <a:rPr lang="en-US" altLang="ko-KR" sz="16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)</a:t>
              </a:r>
              <a:r>
                <a:rPr lang="ko-KR" altLang="en-US" sz="24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 핵심 키워드 구조화</a:t>
              </a:r>
            </a:p>
          </p:txBody>
        </p: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10076797-6AFE-4320-842C-E3BE1E58E4F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4474" y="1568760"/>
              <a:ext cx="3195000" cy="0"/>
            </a:xfrm>
            <a:prstGeom prst="lin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F2530864-FD4A-49BF-B013-A418B80B842E}"/>
              </a:ext>
            </a:extLst>
          </p:cNvPr>
          <p:cNvGrpSpPr/>
          <p:nvPr/>
        </p:nvGrpSpPr>
        <p:grpSpPr>
          <a:xfrm>
            <a:off x="5176950" y="1757206"/>
            <a:ext cx="6726502" cy="510537"/>
            <a:chOff x="282948" y="1058223"/>
            <a:chExt cx="3338052" cy="51053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411AB9C-0766-4CED-858E-60B93928BFA6}"/>
                </a:ext>
              </a:extLst>
            </p:cNvPr>
            <p:cNvSpPr txBox="1"/>
            <p:nvPr/>
          </p:nvSpPr>
          <p:spPr>
            <a:xfrm>
              <a:off x="282948" y="1058223"/>
              <a:ext cx="3338052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en-US" altLang="ko-KR" sz="16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(</a:t>
              </a:r>
              <a:r>
                <a:rPr lang="ko-KR" altLang="en-US" sz="16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예를 들어</a:t>
              </a:r>
              <a:r>
                <a:rPr lang="en-US" altLang="ko-KR" sz="16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)</a:t>
              </a:r>
              <a:r>
                <a:rPr lang="en-US" altLang="ko-KR" sz="24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 </a:t>
              </a:r>
              <a:r>
                <a:rPr lang="ko-KR" altLang="en-US" sz="24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분석한 내용을 토대로 시사점을 도출했다면</a:t>
              </a:r>
              <a:r>
                <a:rPr lang="en-US" altLang="ko-KR" sz="24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?</a:t>
              </a:r>
              <a:endParaRPr lang="ko-KR" altLang="en-US" sz="2400" b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8A1DC366-4DCE-45B9-9DC8-1B91A7B53A9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4474" y="1568760"/>
              <a:ext cx="3195000" cy="0"/>
            </a:xfrm>
            <a:prstGeom prst="lin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</p:grp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1C42BF5B-DD59-45FC-B6AA-C64C190E9B69}"/>
              </a:ext>
            </a:extLst>
          </p:cNvPr>
          <p:cNvSpPr/>
          <p:nvPr/>
        </p:nvSpPr>
        <p:spPr>
          <a:xfrm>
            <a:off x="536594" y="2480603"/>
            <a:ext cx="1161340" cy="10772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산업구조</a:t>
            </a:r>
            <a:endParaRPr kumimoji="1" lang="en-US" altLang="ko-K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marL="0" marR="0" lv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분석</a:t>
            </a: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9FDAE746-74FE-46E1-A8D0-4EA19E53F1FC}"/>
              </a:ext>
            </a:extLst>
          </p:cNvPr>
          <p:cNvSpPr/>
          <p:nvPr/>
        </p:nvSpPr>
        <p:spPr>
          <a:xfrm>
            <a:off x="1790099" y="2480603"/>
            <a:ext cx="3225901" cy="1077299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lvl="0" indent="-92075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ko-KR" altLang="en-US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공급자</a:t>
            </a:r>
            <a:r>
              <a:rPr lang="en-US" altLang="ko-KR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(</a:t>
            </a:r>
            <a:r>
              <a:rPr lang="ko-KR" altLang="en-US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발전연료</a:t>
            </a:r>
            <a:r>
              <a:rPr lang="en-US" altLang="ko-KR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) </a:t>
            </a:r>
            <a:r>
              <a:rPr lang="ko-KR" altLang="en-US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및 </a:t>
            </a:r>
            <a:r>
              <a:rPr lang="en-US" altLang="ko-KR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1</a:t>
            </a:r>
            <a:r>
              <a:rPr lang="ko-KR" altLang="en-US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차 구매자 교섭력이 높은 산업구조임</a:t>
            </a:r>
          </a:p>
          <a:p>
            <a:pPr marL="92075" lvl="0" indent="-92075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ko-KR" altLang="en-US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발전 </a:t>
            </a:r>
            <a:r>
              <a:rPr lang="en-US" altLang="ko-KR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5</a:t>
            </a:r>
            <a:r>
              <a:rPr lang="ko-KR" altLang="en-US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개사가 시장을 주도하고 있고 산업 내 경쟁이 치열함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DDE791BE-01BA-443A-B931-A784794C7640}"/>
              </a:ext>
            </a:extLst>
          </p:cNvPr>
          <p:cNvSpPr/>
          <p:nvPr/>
        </p:nvSpPr>
        <p:spPr>
          <a:xfrm>
            <a:off x="536594" y="3641164"/>
            <a:ext cx="1161340" cy="10772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내부역량</a:t>
            </a:r>
            <a:endParaRPr kumimoji="1" lang="en-US" altLang="ko-K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marL="0" marR="0" lv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분석</a:t>
            </a:r>
            <a:endParaRPr kumimoji="1" lang="en-US" altLang="ko-K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8BE8C4D-48EC-4E8E-B1BF-FCEDC206D0AB}"/>
              </a:ext>
            </a:extLst>
          </p:cNvPr>
          <p:cNvSpPr/>
          <p:nvPr/>
        </p:nvSpPr>
        <p:spPr>
          <a:xfrm>
            <a:off x="1790099" y="3641164"/>
            <a:ext cx="3225901" cy="1077299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lvl="0" indent="-92075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ko-KR" altLang="en-US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발전소 운영 관련 핵심역량을 보유하고 있음</a:t>
            </a:r>
          </a:p>
          <a:p>
            <a:pPr marL="92075" lvl="0" indent="-92075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ko-KR" altLang="en-US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신재생에너지원 확보를 위한 추가적인 사업개발과 시장확대를 위한 핵심역량 확보가 필요함</a:t>
            </a:r>
            <a:endParaRPr kumimoji="1" lang="en-US" altLang="ko-KR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990BE550-E684-4427-BA17-22B88265041A}"/>
              </a:ext>
            </a:extLst>
          </p:cNvPr>
          <p:cNvSpPr/>
          <p:nvPr/>
        </p:nvSpPr>
        <p:spPr>
          <a:xfrm>
            <a:off x="536594" y="4809282"/>
            <a:ext cx="1161340" cy="15447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경쟁사</a:t>
            </a:r>
            <a:endParaRPr kumimoji="1" lang="en-US" altLang="ko-K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marL="0" marR="0" lv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분석</a:t>
            </a:r>
            <a:endParaRPr kumimoji="1" lang="en-US" altLang="ko-K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9974B72B-580C-43F9-90C9-9D7900E8218F}"/>
              </a:ext>
            </a:extLst>
          </p:cNvPr>
          <p:cNvSpPr/>
          <p:nvPr/>
        </p:nvSpPr>
        <p:spPr>
          <a:xfrm>
            <a:off x="1790099" y="4809282"/>
            <a:ext cx="3225901" cy="1544718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lvl="0" indent="-92075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ko-KR" altLang="en-US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재무적</a:t>
            </a:r>
            <a:r>
              <a:rPr lang="en-US" altLang="ko-KR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(</a:t>
            </a:r>
            <a:r>
              <a:rPr lang="ko-KR" altLang="en-US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안정성</a:t>
            </a:r>
            <a:r>
              <a:rPr lang="en-US" altLang="ko-KR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, </a:t>
            </a:r>
            <a:r>
              <a:rPr lang="ko-KR" altLang="en-US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수익성</a:t>
            </a:r>
            <a:r>
              <a:rPr lang="en-US" altLang="ko-KR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) </a:t>
            </a:r>
            <a:r>
              <a:rPr lang="ko-KR" altLang="en-US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측면과 발전소 운영</a:t>
            </a:r>
            <a:r>
              <a:rPr lang="en-US" altLang="ko-KR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(</a:t>
            </a:r>
            <a:r>
              <a:rPr lang="ko-KR" altLang="en-US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가동률</a:t>
            </a:r>
            <a:r>
              <a:rPr lang="en-US" altLang="ko-KR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, </a:t>
            </a:r>
            <a:r>
              <a:rPr lang="ko-KR" altLang="en-US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고장정지율</a:t>
            </a:r>
            <a:r>
              <a:rPr lang="en-US" altLang="ko-KR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) </a:t>
            </a:r>
            <a:r>
              <a:rPr lang="ko-KR" altLang="en-US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측면에서 상대적인 경쟁우위를 보이고 있음</a:t>
            </a:r>
          </a:p>
          <a:p>
            <a:pPr marL="92075" lvl="0" indent="-92075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ko-KR" altLang="en-US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글로벌 기업들의 경우 사업포트폴리오 다각화</a:t>
            </a:r>
            <a:r>
              <a:rPr lang="en-US" altLang="ko-KR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, </a:t>
            </a:r>
            <a:r>
              <a:rPr lang="ko-KR" altLang="en-US" sz="1300" dirty="0">
                <a:solidFill>
                  <a:prstClr val="black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시장다변화를 통해 매출을 증대시켜 규모의 경제를 실현하고 있음</a:t>
            </a:r>
          </a:p>
        </p:txBody>
      </p:sp>
      <p:sp>
        <p:nvSpPr>
          <p:cNvPr id="43" name="텍스트 개체 틀 9">
            <a:extLst>
              <a:ext uri="{FF2B5EF4-FFF2-40B4-BE49-F238E27FC236}">
                <a16:creationId xmlns:a16="http://schemas.microsoft.com/office/drawing/2014/main" id="{3B9F3F11-EA1F-4AFA-92F5-C0D2759F4DD0}"/>
              </a:ext>
            </a:extLst>
          </p:cNvPr>
          <p:cNvSpPr txBox="1">
            <a:spLocks/>
          </p:cNvSpPr>
          <p:nvPr/>
        </p:nvSpPr>
        <p:spPr>
          <a:xfrm>
            <a:off x="705010" y="1066051"/>
            <a:ext cx="10775792" cy="742949"/>
          </a:xfrm>
          <a:prstGeom prst="rect">
            <a:avLst/>
          </a:prstGeom>
        </p:spPr>
        <p:txBody>
          <a:bodyPr/>
          <a:lstStyle>
            <a:lvl1pPr marL="263525" indent="-263525" algn="l" defTabSz="739775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q"/>
              <a:defRPr kumimoji="1" sz="16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609600" indent="-166688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–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909638" indent="-120651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·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252539" indent="-163513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-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1635125" indent="-203200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092326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549526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0067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463926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indent="0" algn="ctr">
              <a:buNone/>
            </a:pPr>
            <a:r>
              <a:rPr lang="ko-KR" altLang="en-US" sz="2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다양한 기호</a:t>
            </a:r>
            <a:r>
              <a:rPr lang="en-US" altLang="ko-KR" sz="2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(                      )</a:t>
            </a:r>
            <a:r>
              <a:rPr lang="ko-KR" altLang="en-US" sz="2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를 활용해 스토리를 표현해보자</a:t>
            </a:r>
            <a:r>
              <a:rPr lang="en-US" altLang="ko-KR" sz="2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C1AFB361-0BB7-411B-B103-D60632435A39}"/>
              </a:ext>
            </a:extLst>
          </p:cNvPr>
          <p:cNvGrpSpPr/>
          <p:nvPr/>
        </p:nvGrpSpPr>
        <p:grpSpPr>
          <a:xfrm>
            <a:off x="4470295" y="1098053"/>
            <a:ext cx="360000" cy="360000"/>
            <a:chOff x="7070188" y="2614941"/>
            <a:chExt cx="360000" cy="432791"/>
          </a:xfrm>
        </p:grpSpPr>
        <p:sp>
          <p:nvSpPr>
            <p:cNvPr id="45" name="타원 44">
              <a:extLst>
                <a:ext uri="{FF2B5EF4-FFF2-40B4-BE49-F238E27FC236}">
                  <a16:creationId xmlns:a16="http://schemas.microsoft.com/office/drawing/2014/main" id="{63D0CE14-9E74-4D33-A859-7A907EA92266}"/>
                </a:ext>
              </a:extLst>
            </p:cNvPr>
            <p:cNvSpPr/>
            <p:nvPr/>
          </p:nvSpPr>
          <p:spPr bwMode="auto">
            <a:xfrm>
              <a:off x="7070188" y="2614941"/>
              <a:ext cx="360000" cy="432791"/>
            </a:xfrm>
            <a:prstGeom prst="ellipse">
              <a:avLst/>
            </a:prstGeom>
            <a:noFill/>
            <a:ln w="38100" algn="ctr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ko-KR" altLang="en-US" sz="1400" dirty="0">
                <a:latin typeface="돋움" panose="020B0600000101010101" pitchFamily="50" charset="-127"/>
              </a:endParaRPr>
            </a:p>
          </p:txBody>
        </p:sp>
        <p:sp>
          <p:nvSpPr>
            <p:cNvPr id="46" name="더하기 기호 45">
              <a:extLst>
                <a:ext uri="{FF2B5EF4-FFF2-40B4-BE49-F238E27FC236}">
                  <a16:creationId xmlns:a16="http://schemas.microsoft.com/office/drawing/2014/main" id="{7A08AE02-FB82-4828-A86B-0EA479FA1C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08637" y="2689850"/>
              <a:ext cx="283102" cy="282975"/>
            </a:xfrm>
            <a:prstGeom prst="mathPlus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72000" rIns="72000" rtlCol="0" anchor="ctr"/>
            <a:lstStyle/>
            <a:p>
              <a:pPr algn="ctr" latinLnBrk="0"/>
              <a:endParaRPr lang="ko-KR" altLang="en-US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A2FC8B3F-23B6-4903-B989-C8C07F1C7BB5}"/>
              </a:ext>
            </a:extLst>
          </p:cNvPr>
          <p:cNvGrpSpPr/>
          <p:nvPr/>
        </p:nvGrpSpPr>
        <p:grpSpPr>
          <a:xfrm>
            <a:off x="4003996" y="1098053"/>
            <a:ext cx="360000" cy="360000"/>
            <a:chOff x="7504488" y="2160513"/>
            <a:chExt cx="360000" cy="432791"/>
          </a:xfrm>
        </p:grpSpPr>
        <p:sp>
          <p:nvSpPr>
            <p:cNvPr id="48" name="타원 47">
              <a:extLst>
                <a:ext uri="{FF2B5EF4-FFF2-40B4-BE49-F238E27FC236}">
                  <a16:creationId xmlns:a16="http://schemas.microsoft.com/office/drawing/2014/main" id="{5E2FA364-D23D-4A1A-B7F4-A76678745DB9}"/>
                </a:ext>
              </a:extLst>
            </p:cNvPr>
            <p:cNvSpPr/>
            <p:nvPr/>
          </p:nvSpPr>
          <p:spPr bwMode="auto">
            <a:xfrm>
              <a:off x="7504488" y="2160513"/>
              <a:ext cx="360000" cy="432791"/>
            </a:xfrm>
            <a:prstGeom prst="ellipse">
              <a:avLst/>
            </a:prstGeom>
            <a:noFill/>
            <a:ln w="38100" algn="ctr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ko-KR" altLang="en-US" sz="1400" dirty="0">
                <a:latin typeface="돋움" panose="020B0600000101010101" pitchFamily="50" charset="-127"/>
              </a:endParaRPr>
            </a:p>
          </p:txBody>
        </p:sp>
        <p:sp>
          <p:nvSpPr>
            <p:cNvPr id="49" name="곱하기 기호 48">
              <a:extLst>
                <a:ext uri="{FF2B5EF4-FFF2-40B4-BE49-F238E27FC236}">
                  <a16:creationId xmlns:a16="http://schemas.microsoft.com/office/drawing/2014/main" id="{301AF5A2-590E-48E0-BA20-40D93C3375C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542937" y="2235422"/>
              <a:ext cx="283102" cy="282975"/>
            </a:xfrm>
            <a:prstGeom prst="mathMultiply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023" dirty="0">
                <a:cs typeface="Arial" pitchFamily="34" charset="0"/>
              </a:endParaRP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9B023DDA-B308-41D9-A27A-C552E45FFE45}"/>
              </a:ext>
            </a:extLst>
          </p:cNvPr>
          <p:cNvGrpSpPr/>
          <p:nvPr/>
        </p:nvGrpSpPr>
        <p:grpSpPr>
          <a:xfrm>
            <a:off x="3537697" y="1091573"/>
            <a:ext cx="360000" cy="360000"/>
            <a:chOff x="7066742" y="2154033"/>
            <a:chExt cx="360000" cy="432791"/>
          </a:xfrm>
        </p:grpSpPr>
        <p:sp>
          <p:nvSpPr>
            <p:cNvPr id="51" name="타원 50">
              <a:extLst>
                <a:ext uri="{FF2B5EF4-FFF2-40B4-BE49-F238E27FC236}">
                  <a16:creationId xmlns:a16="http://schemas.microsoft.com/office/drawing/2014/main" id="{E190CCB1-13F9-4288-A90F-C28AFD0F63E5}"/>
                </a:ext>
              </a:extLst>
            </p:cNvPr>
            <p:cNvSpPr/>
            <p:nvPr/>
          </p:nvSpPr>
          <p:spPr bwMode="auto">
            <a:xfrm>
              <a:off x="7066742" y="2154033"/>
              <a:ext cx="360000" cy="432791"/>
            </a:xfrm>
            <a:prstGeom prst="ellipse">
              <a:avLst/>
            </a:prstGeom>
            <a:noFill/>
            <a:ln w="38100" algn="ctr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ko-KR" altLang="en-US" sz="1400" dirty="0">
                <a:latin typeface="돋움" panose="020B0600000101010101" pitchFamily="50" charset="-127"/>
              </a:endParaRPr>
            </a:p>
          </p:txBody>
        </p:sp>
        <p:sp>
          <p:nvSpPr>
            <p:cNvPr id="52" name="같음 기호 51">
              <a:extLst>
                <a:ext uri="{FF2B5EF4-FFF2-40B4-BE49-F238E27FC236}">
                  <a16:creationId xmlns:a16="http://schemas.microsoft.com/office/drawing/2014/main" id="{66E1F5D1-B339-4359-BA02-734EADDE5E1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05191" y="2228942"/>
              <a:ext cx="283102" cy="282975"/>
            </a:xfrm>
            <a:prstGeom prst="mathEqual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023" dirty="0">
                <a:cs typeface="Arial" pitchFamily="34" charset="0"/>
              </a:endParaRPr>
            </a:p>
          </p:txBody>
        </p:sp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DFE30B57-955A-47D7-80B9-80AAC22BB178}"/>
              </a:ext>
            </a:extLst>
          </p:cNvPr>
          <p:cNvGrpSpPr/>
          <p:nvPr/>
        </p:nvGrpSpPr>
        <p:grpSpPr>
          <a:xfrm rot="10800000">
            <a:off x="4936594" y="1087837"/>
            <a:ext cx="360000" cy="360000"/>
            <a:chOff x="7966535" y="2586290"/>
            <a:chExt cx="360000" cy="432791"/>
          </a:xfrm>
        </p:grpSpPr>
        <p:sp>
          <p:nvSpPr>
            <p:cNvPr id="54" name="타원 53">
              <a:extLst>
                <a:ext uri="{FF2B5EF4-FFF2-40B4-BE49-F238E27FC236}">
                  <a16:creationId xmlns:a16="http://schemas.microsoft.com/office/drawing/2014/main" id="{FAF891F5-F0FB-4AB6-A57B-C674443AA1B9}"/>
                </a:ext>
              </a:extLst>
            </p:cNvPr>
            <p:cNvSpPr/>
            <p:nvPr/>
          </p:nvSpPr>
          <p:spPr bwMode="auto">
            <a:xfrm>
              <a:off x="7966535" y="2586290"/>
              <a:ext cx="360000" cy="432791"/>
            </a:xfrm>
            <a:prstGeom prst="ellipse">
              <a:avLst/>
            </a:prstGeom>
            <a:noFill/>
            <a:ln w="38100" algn="ctr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ko-KR" altLang="en-US" sz="1400" dirty="0">
                <a:latin typeface="돋움" panose="020B0600000101010101" pitchFamily="50" charset="-127"/>
              </a:endParaRPr>
            </a:p>
          </p:txBody>
        </p:sp>
        <p:pic>
          <p:nvPicPr>
            <p:cNvPr id="55" name="Picture 8" descr="íì´í pngì ëí ì´ë¯¸ì§ ê²ìê²°ê³¼">
              <a:extLst>
                <a:ext uri="{FF2B5EF4-FFF2-40B4-BE49-F238E27FC236}">
                  <a16:creationId xmlns:a16="http://schemas.microsoft.com/office/drawing/2014/main" id="{4DBB06D7-56D0-4CE3-90D0-1E3F1B40610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43" r="14375"/>
            <a:stretch/>
          </p:blipFill>
          <p:spPr bwMode="auto">
            <a:xfrm>
              <a:off x="8074381" y="2680429"/>
              <a:ext cx="192455" cy="244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7" name="그룹 56">
            <a:extLst>
              <a:ext uri="{FF2B5EF4-FFF2-40B4-BE49-F238E27FC236}">
                <a16:creationId xmlns:a16="http://schemas.microsoft.com/office/drawing/2014/main" id="{02B0E14A-95AB-4DFE-BD7B-98649B5F9A07}"/>
              </a:ext>
            </a:extLst>
          </p:cNvPr>
          <p:cNvGrpSpPr/>
          <p:nvPr/>
        </p:nvGrpSpPr>
        <p:grpSpPr>
          <a:xfrm>
            <a:off x="5402894" y="1086397"/>
            <a:ext cx="360000" cy="360000"/>
            <a:chOff x="9824009" y="3745622"/>
            <a:chExt cx="360000" cy="360000"/>
          </a:xfrm>
        </p:grpSpPr>
        <p:sp>
          <p:nvSpPr>
            <p:cNvPr id="58" name="화살표: 오른쪽 57">
              <a:extLst>
                <a:ext uri="{FF2B5EF4-FFF2-40B4-BE49-F238E27FC236}">
                  <a16:creationId xmlns:a16="http://schemas.microsoft.com/office/drawing/2014/main" id="{F9235B8A-F071-4E5D-812C-0536FB537C69}"/>
                </a:ext>
              </a:extLst>
            </p:cNvPr>
            <p:cNvSpPr/>
            <p:nvPr/>
          </p:nvSpPr>
          <p:spPr bwMode="auto">
            <a:xfrm>
              <a:off x="9886258" y="3794134"/>
              <a:ext cx="259313" cy="262977"/>
            </a:xfrm>
            <a:prstGeom prst="rightArrow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</a:pPr>
              <a:endParaRPr kumimoji="0" lang="ko-KR" altLang="en-US" sz="1800" b="0" kern="0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sp>
          <p:nvSpPr>
            <p:cNvPr id="59" name="타원 58">
              <a:extLst>
                <a:ext uri="{FF2B5EF4-FFF2-40B4-BE49-F238E27FC236}">
                  <a16:creationId xmlns:a16="http://schemas.microsoft.com/office/drawing/2014/main" id="{99D058C6-A4A0-427F-A750-C9C8CE5FC888}"/>
                </a:ext>
              </a:extLst>
            </p:cNvPr>
            <p:cNvSpPr/>
            <p:nvPr/>
          </p:nvSpPr>
          <p:spPr bwMode="auto">
            <a:xfrm>
              <a:off x="9824009" y="3745622"/>
              <a:ext cx="360000" cy="360000"/>
            </a:xfrm>
            <a:prstGeom prst="ellipse">
              <a:avLst/>
            </a:prstGeom>
            <a:noFill/>
            <a:ln w="38100" algn="ctr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ko-KR" altLang="en-US" sz="1400" dirty="0">
                <a:latin typeface="돋움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463808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/>
              <a:t>[</a:t>
            </a:r>
            <a:r>
              <a:rPr lang="ko-KR" altLang="en-US" dirty="0"/>
              <a:t>텍스트</a:t>
            </a:r>
            <a:r>
              <a:rPr lang="en-US" altLang="ko-KR" dirty="0"/>
              <a:t>] </a:t>
            </a:r>
            <a:r>
              <a:rPr lang="ko-KR" altLang="en-US" dirty="0"/>
              <a:t>중심 보고서 </a:t>
            </a:r>
            <a:r>
              <a:rPr lang="en-US" altLang="ko-KR" dirty="0"/>
              <a:t>⇒ </a:t>
            </a:r>
            <a:r>
              <a:rPr lang="ko-KR" altLang="en-US" dirty="0"/>
              <a:t>도형을 활용한 구조화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sp>
        <p:nvSpPr>
          <p:cNvPr id="40" name="직사각형 17">
            <a:extLst>
              <a:ext uri="{FF2B5EF4-FFF2-40B4-BE49-F238E27FC236}">
                <a16:creationId xmlns:a16="http://schemas.microsoft.com/office/drawing/2014/main" id="{77EE5415-AC1F-4602-AAC1-8EE8FD850A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702" y="907349"/>
            <a:ext cx="9355139" cy="5581651"/>
          </a:xfrm>
          <a:prstGeom prst="rect">
            <a:avLst/>
          </a:prstGeom>
          <a:noFill/>
          <a:ln w="9525" algn="ctr">
            <a:solidFill>
              <a:srgbClr val="91919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4451" rIns="90488" bIns="44451"/>
          <a:lstStyle>
            <a:lvl1pPr marL="92075" indent="-92075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marL="92074" indent="-92074" algn="l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endParaRPr lang="ko-KR" altLang="en-US" b="0" dirty="0">
              <a:solidFill>
                <a:srgbClr val="990000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41" name="내용 개체 틀 2">
            <a:extLst>
              <a:ext uri="{FF2B5EF4-FFF2-40B4-BE49-F238E27FC236}">
                <a16:creationId xmlns:a16="http://schemas.microsoft.com/office/drawing/2014/main" id="{82F1B5E6-B485-4F7A-A0FD-4BDC523FF8D7}"/>
              </a:ext>
            </a:extLst>
          </p:cNvPr>
          <p:cNvSpPr txBox="1">
            <a:spLocks/>
          </p:cNvSpPr>
          <p:nvPr/>
        </p:nvSpPr>
        <p:spPr bwMode="auto">
          <a:xfrm>
            <a:off x="1681427" y="1069275"/>
            <a:ext cx="8905875" cy="742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63525" indent="-263525" algn="l" defTabSz="739775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q"/>
              <a:defRPr kumimoji="1" sz="16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609600" indent="-166688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–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909638" indent="-120650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·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252538" indent="-163513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-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1635125" indent="-203200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0923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5495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0067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4639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indent="0">
              <a:buNone/>
            </a:pPr>
            <a:r>
              <a:rPr lang="ko-KR" altLang="en-US" sz="1800" dirty="0">
                <a:solidFill>
                  <a:schemeClr val="bg1">
                    <a:lumMod val="50000"/>
                  </a:schemeClr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헤드라인 메시지를 입력합니다</a:t>
            </a:r>
            <a:r>
              <a:rPr lang="en-US" altLang="ko-KR" sz="1800" dirty="0">
                <a:solidFill>
                  <a:schemeClr val="bg1">
                    <a:lumMod val="50000"/>
                  </a:schemeClr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.</a:t>
            </a:r>
            <a:endParaRPr lang="ko-KR" altLang="en-US" sz="1800" dirty="0">
              <a:solidFill>
                <a:schemeClr val="bg1">
                  <a:lumMod val="50000"/>
                </a:schemeClr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3DB47682-D57F-4EC5-85BC-EE2BB453DE63}"/>
              </a:ext>
            </a:extLst>
          </p:cNvPr>
          <p:cNvGrpSpPr/>
          <p:nvPr/>
        </p:nvGrpSpPr>
        <p:grpSpPr>
          <a:xfrm>
            <a:off x="1706214" y="1791323"/>
            <a:ext cx="8810976" cy="391110"/>
            <a:chOff x="1611315" y="1817195"/>
            <a:chExt cx="8963026" cy="391110"/>
          </a:xfrm>
        </p:grpSpPr>
        <p:sp>
          <p:nvSpPr>
            <p:cNvPr id="43" name="Text Box 6">
              <a:extLst>
                <a:ext uri="{FF2B5EF4-FFF2-40B4-BE49-F238E27FC236}">
                  <a16:creationId xmlns:a16="http://schemas.microsoft.com/office/drawing/2014/main" id="{4125FC78-44BC-48E7-9826-153589EEDF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1316" y="1817195"/>
              <a:ext cx="8963025" cy="37151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kumimoji="0" lang="ko-KR" altLang="en-US" sz="1800" b="0" kern="0" dirty="0">
                  <a:solidFill>
                    <a:sysClr val="windowText" lastClr="000000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Arial" pitchFamily="34" charset="0"/>
                </a:rPr>
                <a:t>조직 협력을 저해하는 </a:t>
              </a:r>
              <a:r>
                <a:rPr kumimoji="0" lang="en-US" altLang="ko-KR" sz="1800" b="0" kern="0" dirty="0">
                  <a:solidFill>
                    <a:sysClr val="windowText" lastClr="000000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Arial" pitchFamily="34" charset="0"/>
                </a:rPr>
                <a:t>4</a:t>
              </a:r>
              <a:r>
                <a:rPr kumimoji="0" lang="ko-KR" altLang="en-US" sz="1800" b="0" kern="0" dirty="0">
                  <a:solidFill>
                    <a:sysClr val="windowText" lastClr="000000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Arial" pitchFamily="34" charset="0"/>
                </a:rPr>
                <a:t>대 내부 장벽</a:t>
              </a:r>
            </a:p>
          </p:txBody>
        </p:sp>
        <p:cxnSp>
          <p:nvCxnSpPr>
            <p:cNvPr id="44" name="직선 연결선 43">
              <a:extLst>
                <a:ext uri="{FF2B5EF4-FFF2-40B4-BE49-F238E27FC236}">
                  <a16:creationId xmlns:a16="http://schemas.microsoft.com/office/drawing/2014/main" id="{EA0E5971-3FD5-4928-8860-29EB1390DC52}"/>
                </a:ext>
              </a:extLst>
            </p:cNvPr>
            <p:cNvCxnSpPr/>
            <p:nvPr/>
          </p:nvCxnSpPr>
          <p:spPr bwMode="auto">
            <a:xfrm>
              <a:off x="1611315" y="2208305"/>
              <a:ext cx="893816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2291542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6" r="3872" b="9371"/>
          <a:stretch/>
        </p:blipFill>
        <p:spPr>
          <a:xfrm>
            <a:off x="-14402" y="-9525"/>
            <a:ext cx="12227330" cy="68808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-14402" y="-9524"/>
            <a:ext cx="12248301" cy="6890342"/>
          </a:xfrm>
          <a:prstGeom prst="rect">
            <a:avLst/>
          </a:prstGeom>
          <a:solidFill>
            <a:schemeClr val="tx1">
              <a:alpha val="56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 ExtraBold" panose="020D0904000000000000" pitchFamily="50" charset="-127"/>
              <a:ea typeface="나눔고딕 ExtraBold" panose="020D0904000000000000" pitchFamily="50" charset="-127"/>
              <a:cs typeface="+mn-cs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1888302" y="2390511"/>
            <a:ext cx="8415000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417" y="1599115"/>
            <a:ext cx="716215" cy="716212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167D3E3A-FF5B-40DC-A201-546E9B2F5234}"/>
              </a:ext>
            </a:extLst>
          </p:cNvPr>
          <p:cNvSpPr/>
          <p:nvPr/>
        </p:nvSpPr>
        <p:spPr>
          <a:xfrm>
            <a:off x="1146007" y="3018117"/>
            <a:ext cx="989999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가독성 높은 보고서의 비밀 ②</a:t>
            </a:r>
            <a:endParaRPr lang="en-US" altLang="ko-KR" sz="5000" dirty="0">
              <a:solidFill>
                <a:srgbClr val="FFFF00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86A090C-E08E-44A6-AE05-D73B63DE4323}"/>
              </a:ext>
            </a:extLst>
          </p:cNvPr>
          <p:cNvSpPr/>
          <p:nvPr/>
        </p:nvSpPr>
        <p:spPr bwMode="auto">
          <a:xfrm>
            <a:off x="1888302" y="1005115"/>
            <a:ext cx="1188000" cy="1188000"/>
          </a:xfrm>
          <a:prstGeom prst="rect">
            <a:avLst/>
          </a:prstGeom>
          <a:solidFill>
            <a:schemeClr val="tx1">
              <a:alpha val="42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32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19DC32-4602-4544-8D89-DFCA0750CCE8}"/>
              </a:ext>
            </a:extLst>
          </p:cNvPr>
          <p:cNvSpPr txBox="1"/>
          <p:nvPr/>
        </p:nvSpPr>
        <p:spPr>
          <a:xfrm>
            <a:off x="6357291" y="1953439"/>
            <a:ext cx="3105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spcBef>
                <a:spcPts val="0"/>
              </a:spcBef>
            </a:pP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보고서 작성의 기술 </a:t>
            </a:r>
            <a:r>
              <a:rPr lang="en-US" altLang="ko-KR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with </a:t>
            </a: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파워포인트</a:t>
            </a:r>
          </a:p>
        </p:txBody>
      </p:sp>
    </p:spTree>
    <p:extLst>
      <p:ext uri="{BB962C8B-B14F-4D97-AF65-F5344CB8AC3E}">
        <p14:creationId xmlns:p14="http://schemas.microsoft.com/office/powerpoint/2010/main" val="346616005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7" y="2712484"/>
            <a:ext cx="5287303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501001" y="1262410"/>
            <a:ext cx="4210114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가독성 높은 보고서의 비밀 ②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760506"/>
            <a:ext cx="5533218" cy="2492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ko-KR" altLang="en-US" sz="26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실전에서 자주 등장하는 </a:t>
            </a:r>
            <a:r>
              <a:rPr lang="en-US" altLang="ko-KR" sz="26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6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연결</a:t>
            </a:r>
            <a:r>
              <a:rPr lang="en-US" altLang="ko-KR" sz="26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 </a:t>
            </a:r>
            <a:r>
              <a:rPr lang="ko-KR" altLang="en-US" sz="26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패턴</a:t>
            </a:r>
            <a:endParaRPr lang="en-US" altLang="ko-KR" sz="2600" b="0" dirty="0">
              <a:solidFill>
                <a:schemeClr val="bg2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실전에서 자주 등장하는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비교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 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패턴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실전에서 자주 등장하는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전략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 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패턴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EF4E0987-AA27-4828-A58F-C843202730BF}"/>
              </a:ext>
            </a:extLst>
          </p:cNvPr>
          <p:cNvSpPr/>
          <p:nvPr/>
        </p:nvSpPr>
        <p:spPr bwMode="auto">
          <a:xfrm>
            <a:off x="10123788" y="2631697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2768E2A-ADAB-4DB9-A845-56280E812C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568B5EE8-6332-4593-B2B9-A169D8E06AB7}"/>
              </a:ext>
            </a:extLst>
          </p:cNvPr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815CF1B-DCCD-4B9C-AA4F-4C64507452A8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9</a:t>
            </a: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3CD64300-D07C-425A-B4F0-B977BE438CEA}"/>
              </a:ext>
            </a:extLst>
          </p:cNvPr>
          <p:cNvSpPr/>
          <p:nvPr/>
        </p:nvSpPr>
        <p:spPr bwMode="auto">
          <a:xfrm>
            <a:off x="10461000" y="2631697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392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 bwMode="auto">
          <a:xfrm>
            <a:off x="291000" y="273858"/>
            <a:ext cx="11901000" cy="500142"/>
          </a:xfrm>
          <a:prstGeom prst="rect">
            <a:avLst/>
          </a:prstGeom>
          <a:solidFill>
            <a:schemeClr val="accent3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81000" y="258939"/>
            <a:ext cx="11565000" cy="535671"/>
          </a:xfrm>
        </p:spPr>
        <p:txBody>
          <a:bodyPr/>
          <a:lstStyle/>
          <a:p>
            <a:r>
              <a:rPr lang="en-US" altLang="ko-KR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PPT [</a:t>
            </a:r>
            <a:r>
              <a:rPr lang="ko-KR" altLang="en-US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도구</a:t>
            </a:r>
            <a:r>
              <a:rPr lang="en-US" altLang="ko-KR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] </a:t>
            </a:r>
            <a:r>
              <a:rPr lang="ko-KR" altLang="en-US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특징 ②</a:t>
            </a:r>
            <a:r>
              <a:rPr lang="en-US" altLang="ko-KR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 ⇒ </a:t>
            </a:r>
            <a:r>
              <a:rPr lang="ko-KR" altLang="en-US" sz="3200" dirty="0" err="1">
                <a:solidFill>
                  <a:schemeClr val="bg2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개체별</a:t>
            </a:r>
            <a:r>
              <a:rPr lang="ko-KR" altLang="en-US" sz="3200" dirty="0">
                <a:solidFill>
                  <a:schemeClr val="bg2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 특성이 다름</a:t>
            </a:r>
            <a:endParaRPr lang="ko-KR" altLang="en-US" sz="2000" dirty="0">
              <a:solidFill>
                <a:schemeClr val="bg2"/>
              </a:solidFill>
            </a:endParaRPr>
          </a:p>
        </p:txBody>
      </p:sp>
      <p:sp>
        <p:nvSpPr>
          <p:cNvPr id="26" name="직사각형 25"/>
          <p:cNvSpPr/>
          <p:nvPr/>
        </p:nvSpPr>
        <p:spPr bwMode="auto">
          <a:xfrm>
            <a:off x="0" y="269702"/>
            <a:ext cx="340519" cy="500142"/>
          </a:xfrm>
          <a:prstGeom prst="rect">
            <a:avLst/>
          </a:prstGeom>
          <a:solidFill>
            <a:srgbClr val="E44A35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7" name="텍스트 개체 틀 1">
            <a:extLst>
              <a:ext uri="{FF2B5EF4-FFF2-40B4-BE49-F238E27FC236}">
                <a16:creationId xmlns:a16="http://schemas.microsoft.com/office/drawing/2014/main" id="{9DCFD331-0A20-4149-B3EC-FD7DF29A54AE}"/>
              </a:ext>
            </a:extLst>
          </p:cNvPr>
          <p:cNvSpPr txBox="1">
            <a:spLocks/>
          </p:cNvSpPr>
          <p:nvPr/>
        </p:nvSpPr>
        <p:spPr>
          <a:xfrm>
            <a:off x="705010" y="1066051"/>
            <a:ext cx="10775792" cy="742949"/>
          </a:xfrm>
          <a:prstGeom prst="rect">
            <a:avLst/>
          </a:prstGeom>
        </p:spPr>
        <p:txBody>
          <a:bodyPr lIns="0" rIns="0"/>
          <a:lstStyle>
            <a:lvl1pPr marL="263525" indent="-263525" algn="l" defTabSz="739775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q"/>
              <a:defRPr kumimoji="1" sz="16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609600" indent="-166688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–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909638" indent="-120650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·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252538" indent="-163513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-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1635125" indent="-203200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0923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5495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0067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4639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indent="0" algn="ctr">
              <a:buNone/>
            </a:pPr>
            <a:r>
              <a:rPr lang="ko-KR" altLang="en-US" sz="2600" dirty="0" err="1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개체별</a:t>
            </a:r>
            <a:r>
              <a:rPr lang="ko-KR" altLang="en-US" sz="2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특성이 다르기에 편집 옵션도 다름</a:t>
            </a:r>
            <a:endParaRPr lang="en-US" altLang="ko-KR" sz="26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543E95-262A-430A-A291-416892913F66}"/>
              </a:ext>
            </a:extLst>
          </p:cNvPr>
          <p:cNvSpPr txBox="1"/>
          <p:nvPr/>
        </p:nvSpPr>
        <p:spPr>
          <a:xfrm>
            <a:off x="731573" y="3158621"/>
            <a:ext cx="1710000" cy="1080000"/>
          </a:xfrm>
          <a:prstGeom prst="rect">
            <a:avLst/>
          </a:prstGeom>
          <a:noFill/>
          <a:ln w="12700">
            <a:noFill/>
          </a:ln>
        </p:spPr>
        <p:txBody>
          <a:bodyPr wrap="square" rtlCol="0" anchor="ctr">
            <a:noAutofit/>
          </a:bodyPr>
          <a:lstStyle/>
          <a:p>
            <a:pPr algn="ctr">
              <a:spcBef>
                <a:spcPts val="0"/>
              </a:spcBef>
            </a:pPr>
            <a:r>
              <a:rPr lang="ko-KR" altLang="en-US" sz="2000" b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텍스트 상자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40C98BB-1910-46D8-991D-2E7FD7F078D5}"/>
              </a:ext>
            </a:extLst>
          </p:cNvPr>
          <p:cNvSpPr/>
          <p:nvPr/>
        </p:nvSpPr>
        <p:spPr bwMode="auto">
          <a:xfrm>
            <a:off x="2766607" y="3158621"/>
            <a:ext cx="1884527" cy="10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ko-KR" altLang="en-US" sz="2000" b="0" dirty="0">
                <a:solidFill>
                  <a:schemeClr val="tx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도형</a:t>
            </a:r>
          </a:p>
        </p:txBody>
      </p:sp>
      <p:graphicFrame>
        <p:nvGraphicFramePr>
          <p:cNvPr id="10" name="차트 9">
            <a:extLst>
              <a:ext uri="{FF2B5EF4-FFF2-40B4-BE49-F238E27FC236}">
                <a16:creationId xmlns:a16="http://schemas.microsoft.com/office/drawing/2014/main" id="{5960942F-E82B-4E9B-AD1D-893F8A8BFE92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4870966" y="2664000"/>
          <a:ext cx="2475000" cy="20692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33E26BC-BE94-41A0-97BF-9D89FD984FE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316235" y="2779064"/>
          <a:ext cx="2044764" cy="183911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81588">
                  <a:extLst>
                    <a:ext uri="{9D8B030D-6E8A-4147-A177-3AD203B41FA5}">
                      <a16:colId xmlns:a16="http://schemas.microsoft.com/office/drawing/2014/main" val="1392655535"/>
                    </a:ext>
                  </a:extLst>
                </a:gridCol>
                <a:gridCol w="681588">
                  <a:extLst>
                    <a:ext uri="{9D8B030D-6E8A-4147-A177-3AD203B41FA5}">
                      <a16:colId xmlns:a16="http://schemas.microsoft.com/office/drawing/2014/main" val="3612152504"/>
                    </a:ext>
                  </a:extLst>
                </a:gridCol>
                <a:gridCol w="681588">
                  <a:extLst>
                    <a:ext uri="{9D8B030D-6E8A-4147-A177-3AD203B41FA5}">
                      <a16:colId xmlns:a16="http://schemas.microsoft.com/office/drawing/2014/main" val="690125179"/>
                    </a:ext>
                  </a:extLst>
                </a:gridCol>
              </a:tblGrid>
              <a:tr h="613038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6202016"/>
                  </a:ext>
                </a:extLst>
              </a:tr>
              <a:tr h="613038">
                <a:tc>
                  <a:txBody>
                    <a:bodyPr/>
                    <a:lstStyle/>
                    <a:p>
                      <a:pPr algn="ctr" latinLnBrk="1"/>
                      <a:endParaRPr lang="ko-KR" altLang="en-US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chemeClr val="tx1"/>
                          </a:solidFill>
                        </a:rPr>
                        <a:t>표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5703396"/>
                  </a:ext>
                </a:extLst>
              </a:tr>
              <a:tr h="613038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5531681"/>
                  </a:ext>
                </a:extLst>
              </a:tr>
            </a:tbl>
          </a:graphicData>
        </a:graphic>
      </p:graphicFrame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179AFAD6-9FE7-46A5-85E9-1CAB1B6FC1EE}"/>
              </a:ext>
            </a:extLst>
          </p:cNvPr>
          <p:cNvCxnSpPr/>
          <p:nvPr/>
        </p:nvCxnSpPr>
        <p:spPr bwMode="auto">
          <a:xfrm>
            <a:off x="7626000" y="3698621"/>
            <a:ext cx="1170000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16" name="오른쪽 중괄호 15">
            <a:extLst>
              <a:ext uri="{FF2B5EF4-FFF2-40B4-BE49-F238E27FC236}">
                <a16:creationId xmlns:a16="http://schemas.microsoft.com/office/drawing/2014/main" id="{708A92A5-E9FF-46A7-BF43-15D40046987A}"/>
              </a:ext>
            </a:extLst>
          </p:cNvPr>
          <p:cNvSpPr/>
          <p:nvPr/>
        </p:nvSpPr>
        <p:spPr bwMode="auto">
          <a:xfrm rot="5400000">
            <a:off x="4756917" y="955233"/>
            <a:ext cx="248166" cy="8010000"/>
          </a:xfrm>
          <a:prstGeom prst="rightBrace">
            <a:avLst>
              <a:gd name="adj1" fmla="val 80388"/>
              <a:gd name="adj2" fmla="val 50000"/>
            </a:avLst>
          </a:prstGeom>
          <a:noFill/>
          <a:ln w="15875" cap="flat" cmpd="sng" algn="ctr">
            <a:solidFill>
              <a:schemeClr val="bg2"/>
            </a:solidFill>
            <a:prstDash val="sysDot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AE90CC-6638-4069-9E52-39C8150D5863}"/>
              </a:ext>
            </a:extLst>
          </p:cNvPr>
          <p:cNvSpPr txBox="1"/>
          <p:nvPr/>
        </p:nvSpPr>
        <p:spPr>
          <a:xfrm>
            <a:off x="2341950" y="5134720"/>
            <a:ext cx="522000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Bef>
                <a:spcPts val="0"/>
              </a:spcBef>
            </a:pPr>
            <a:r>
              <a:rPr lang="ko-KR" altLang="en-US" sz="18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특성이 비슷해서 편집 옵션도 비슷함</a:t>
            </a:r>
          </a:p>
        </p:txBody>
      </p:sp>
      <p:sp>
        <p:nvSpPr>
          <p:cNvPr id="18" name="오른쪽 중괄호 17">
            <a:extLst>
              <a:ext uri="{FF2B5EF4-FFF2-40B4-BE49-F238E27FC236}">
                <a16:creationId xmlns:a16="http://schemas.microsoft.com/office/drawing/2014/main" id="{17B1465E-20AA-465D-A9EE-B3779448D1C2}"/>
              </a:ext>
            </a:extLst>
          </p:cNvPr>
          <p:cNvSpPr/>
          <p:nvPr/>
        </p:nvSpPr>
        <p:spPr bwMode="auto">
          <a:xfrm rot="5400000">
            <a:off x="10237035" y="3937851"/>
            <a:ext cx="248166" cy="2044764"/>
          </a:xfrm>
          <a:prstGeom prst="rightBrace">
            <a:avLst>
              <a:gd name="adj1" fmla="val 80388"/>
              <a:gd name="adj2" fmla="val 50000"/>
            </a:avLst>
          </a:prstGeom>
          <a:noFill/>
          <a:ln w="15875" cap="flat" cmpd="sng" algn="ctr">
            <a:solidFill>
              <a:schemeClr val="bg2"/>
            </a:solidFill>
            <a:prstDash val="sysDot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6FB0DE0-F2CF-485E-8B51-91E92C8A20FE}"/>
              </a:ext>
            </a:extLst>
          </p:cNvPr>
          <p:cNvSpPr txBox="1"/>
          <p:nvPr/>
        </p:nvSpPr>
        <p:spPr>
          <a:xfrm>
            <a:off x="9156000" y="5134720"/>
            <a:ext cx="242771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Bef>
                <a:spcPts val="0"/>
              </a:spcBef>
            </a:pPr>
            <a:r>
              <a:rPr lang="ko-KR" altLang="en-US" sz="18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특성이 달라 편집 옵션 적용도 다름</a:t>
            </a:r>
            <a:r>
              <a:rPr lang="en-US" altLang="ko-KR" sz="1800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.</a:t>
            </a:r>
            <a:endParaRPr lang="ko-KR" altLang="en-US" sz="1800" b="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5449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 animBg="1"/>
      <p:bldP spid="1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그림 4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평행 사변형 26"/>
          <p:cNvSpPr/>
          <p:nvPr/>
        </p:nvSpPr>
        <p:spPr bwMode="auto">
          <a:xfrm>
            <a:off x="308596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4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컨설턴트</a:t>
            </a:r>
            <a:r>
              <a:rPr lang="ko-KR" altLang="en-US" sz="1600" b="0" dirty="0"/>
              <a:t>의</a:t>
            </a:r>
            <a:r>
              <a:rPr lang="en-US" altLang="ko-KR" sz="1600" b="0" dirty="0"/>
              <a:t> Tip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6" name="제목 3"/>
          <p:cNvSpPr txBox="1">
            <a:spLocks/>
          </p:cNvSpPr>
          <p:nvPr/>
        </p:nvSpPr>
        <p:spPr bwMode="auto">
          <a:xfrm>
            <a:off x="3213149" y="352358"/>
            <a:ext cx="8552851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dirty="0"/>
              <a:t>도형 편집 효율성을 높이는 </a:t>
            </a:r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단축 및 기능키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endParaRPr lang="ko-KR" altLang="en-US" b="0" kern="0" dirty="0">
              <a:solidFill>
                <a:schemeClr val="bg2"/>
              </a:solidFill>
            </a:endParaRP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2" y="315122"/>
            <a:ext cx="275730" cy="377488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2BDA35B3-E57F-4099-BCE8-97A42FF2E399}"/>
              </a:ext>
            </a:extLst>
          </p:cNvPr>
          <p:cNvGrpSpPr/>
          <p:nvPr/>
        </p:nvGrpSpPr>
        <p:grpSpPr>
          <a:xfrm>
            <a:off x="4544160" y="2087207"/>
            <a:ext cx="3113795" cy="1044416"/>
            <a:chOff x="3186334" y="733759"/>
            <a:chExt cx="3404358" cy="1044416"/>
          </a:xfrm>
        </p:grpSpPr>
        <p:sp>
          <p:nvSpPr>
            <p:cNvPr id="8" name="화살표: 오각형 7">
              <a:extLst>
                <a:ext uri="{FF2B5EF4-FFF2-40B4-BE49-F238E27FC236}">
                  <a16:creationId xmlns:a16="http://schemas.microsoft.com/office/drawing/2014/main" id="{8A64BF8D-E05E-456A-8DA9-490FB6A61122}"/>
                </a:ext>
              </a:extLst>
            </p:cNvPr>
            <p:cNvSpPr/>
            <p:nvPr/>
          </p:nvSpPr>
          <p:spPr bwMode="auto">
            <a:xfrm rot="10800000">
              <a:off x="3186334" y="733759"/>
              <a:ext cx="1711975" cy="1044416"/>
            </a:xfrm>
            <a:prstGeom prst="homePlate">
              <a:avLst>
                <a:gd name="adj" fmla="val 14545"/>
              </a:avLst>
            </a:prstGeom>
            <a:solidFill>
              <a:schemeClr val="tx2">
                <a:lumMod val="20000"/>
                <a:lumOff val="8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1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tabLst/>
              </a:pPr>
              <a:endParaRPr lang="ko-KR" altLang="en-US" sz="1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9" name="화살표: 오각형 8">
              <a:extLst>
                <a:ext uri="{FF2B5EF4-FFF2-40B4-BE49-F238E27FC236}">
                  <a16:creationId xmlns:a16="http://schemas.microsoft.com/office/drawing/2014/main" id="{48430926-5834-476C-8F9A-7A4B47C6B6FF}"/>
                </a:ext>
              </a:extLst>
            </p:cNvPr>
            <p:cNvSpPr/>
            <p:nvPr/>
          </p:nvSpPr>
          <p:spPr bwMode="auto">
            <a:xfrm>
              <a:off x="4878717" y="733759"/>
              <a:ext cx="1711975" cy="1044416"/>
            </a:xfrm>
            <a:prstGeom prst="homePlate">
              <a:avLst>
                <a:gd name="adj" fmla="val 14545"/>
              </a:avLst>
            </a:prstGeom>
            <a:solidFill>
              <a:schemeClr val="tx2">
                <a:lumMod val="20000"/>
                <a:lumOff val="8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1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tabLst/>
              </a:pPr>
              <a:endParaRPr lang="ko-KR" altLang="en-US" sz="1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</p:grpSp>
      <p:sp>
        <p:nvSpPr>
          <p:cNvPr id="10" name="직사각형 9">
            <a:extLst>
              <a:ext uri="{FF2B5EF4-FFF2-40B4-BE49-F238E27FC236}">
                <a16:creationId xmlns:a16="http://schemas.microsoft.com/office/drawing/2014/main" id="{C32F991E-98E5-427A-8805-BD97D8594299}"/>
              </a:ext>
            </a:extLst>
          </p:cNvPr>
          <p:cNvSpPr/>
          <p:nvPr/>
        </p:nvSpPr>
        <p:spPr bwMode="auto">
          <a:xfrm>
            <a:off x="3415122" y="4905179"/>
            <a:ext cx="5381793" cy="1261738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EF8E5DF-099D-400D-A3AA-EC5A4F9EAF69}"/>
              </a:ext>
            </a:extLst>
          </p:cNvPr>
          <p:cNvSpPr/>
          <p:nvPr/>
        </p:nvSpPr>
        <p:spPr bwMode="auto">
          <a:xfrm>
            <a:off x="2020122" y="4905179"/>
            <a:ext cx="1395000" cy="12617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r>
              <a:rPr lang="ko-KR" altLang="en-US" sz="18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함께</a:t>
            </a:r>
            <a:endParaRPr lang="en-US" altLang="ko-KR" sz="180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r>
              <a:rPr lang="ko-KR" altLang="en-US" sz="18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기억해야 할</a:t>
            </a:r>
            <a:endParaRPr lang="en-US" altLang="ko-KR" sz="180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r>
              <a:rPr lang="ko-KR" altLang="en-US" sz="18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단축키</a:t>
            </a:r>
          </a:p>
        </p:txBody>
      </p:sp>
      <p:sp>
        <p:nvSpPr>
          <p:cNvPr id="12" name="화살표: 오각형 11">
            <a:extLst>
              <a:ext uri="{FF2B5EF4-FFF2-40B4-BE49-F238E27FC236}">
                <a16:creationId xmlns:a16="http://schemas.microsoft.com/office/drawing/2014/main" id="{A929BD73-8B1D-4C5A-B92E-760B379A4AE1}"/>
              </a:ext>
            </a:extLst>
          </p:cNvPr>
          <p:cNvSpPr/>
          <p:nvPr/>
        </p:nvSpPr>
        <p:spPr bwMode="auto">
          <a:xfrm rot="5400000">
            <a:off x="8271663" y="1069083"/>
            <a:ext cx="1494418" cy="2614255"/>
          </a:xfrm>
          <a:prstGeom prst="homePlate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13" name="화살표: 오각형 12">
            <a:extLst>
              <a:ext uri="{FF2B5EF4-FFF2-40B4-BE49-F238E27FC236}">
                <a16:creationId xmlns:a16="http://schemas.microsoft.com/office/drawing/2014/main" id="{C16C829B-1B24-40D8-A6CA-EF7A220F603E}"/>
              </a:ext>
            </a:extLst>
          </p:cNvPr>
          <p:cNvSpPr/>
          <p:nvPr/>
        </p:nvSpPr>
        <p:spPr bwMode="auto">
          <a:xfrm rot="5400000">
            <a:off x="2435851" y="1067136"/>
            <a:ext cx="1494417" cy="2618148"/>
          </a:xfrm>
          <a:prstGeom prst="homePlate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14" name="순서도: 대체 처리 13">
            <a:extLst>
              <a:ext uri="{FF2B5EF4-FFF2-40B4-BE49-F238E27FC236}">
                <a16:creationId xmlns:a16="http://schemas.microsoft.com/office/drawing/2014/main" id="{8A51EC50-0287-4B31-8332-A6339BEAE1F1}"/>
              </a:ext>
            </a:extLst>
          </p:cNvPr>
          <p:cNvSpPr/>
          <p:nvPr/>
        </p:nvSpPr>
        <p:spPr bwMode="auto">
          <a:xfrm>
            <a:off x="2530344" y="1359000"/>
            <a:ext cx="1351469" cy="567683"/>
          </a:xfrm>
          <a:prstGeom prst="flowChartAlternateProcess">
            <a:avLst/>
          </a:prstGeom>
          <a:solidFill>
            <a:schemeClr val="tx1"/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60000"/>
              </a:prstClr>
            </a:outerShdw>
          </a:effectLst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ko-KR" sz="24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Ctrl</a:t>
            </a:r>
            <a:endParaRPr lang="ko-KR" altLang="en-US" sz="2400" dirty="0">
              <a:solidFill>
                <a:schemeClr val="bg1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15" name="순서도: 대체 처리 14">
            <a:extLst>
              <a:ext uri="{FF2B5EF4-FFF2-40B4-BE49-F238E27FC236}">
                <a16:creationId xmlns:a16="http://schemas.microsoft.com/office/drawing/2014/main" id="{31B6AD58-5F4B-4976-B8DD-09B61F680A6E}"/>
              </a:ext>
            </a:extLst>
          </p:cNvPr>
          <p:cNvSpPr/>
          <p:nvPr/>
        </p:nvSpPr>
        <p:spPr bwMode="auto">
          <a:xfrm>
            <a:off x="8318172" y="1359000"/>
            <a:ext cx="1351469" cy="567683"/>
          </a:xfrm>
          <a:prstGeom prst="flowChartAlternateProcess">
            <a:avLst/>
          </a:prstGeom>
          <a:solidFill>
            <a:schemeClr val="tx1"/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60000"/>
              </a:prstClr>
            </a:outerShdw>
          </a:effectLst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ko-KR" sz="24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Shift</a:t>
            </a:r>
            <a:endParaRPr lang="ko-KR" altLang="en-US" sz="2400" dirty="0">
              <a:solidFill>
                <a:schemeClr val="bg1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0F29669F-130A-4197-92D9-0A645077418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866000" y="2078999"/>
          <a:ext cx="8460000" cy="104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939">
                  <a:extLst>
                    <a:ext uri="{9D8B030D-6E8A-4147-A177-3AD203B41FA5}">
                      <a16:colId xmlns:a16="http://schemas.microsoft.com/office/drawing/2014/main" val="288328465"/>
                    </a:ext>
                  </a:extLst>
                </a:gridCol>
                <a:gridCol w="2944105">
                  <a:extLst>
                    <a:ext uri="{9D8B030D-6E8A-4147-A177-3AD203B41FA5}">
                      <a16:colId xmlns:a16="http://schemas.microsoft.com/office/drawing/2014/main" val="252679371"/>
                    </a:ext>
                  </a:extLst>
                </a:gridCol>
                <a:gridCol w="2753956">
                  <a:extLst>
                    <a:ext uri="{9D8B030D-6E8A-4147-A177-3AD203B41FA5}">
                      <a16:colId xmlns:a16="http://schemas.microsoft.com/office/drawing/2014/main" val="2644704921"/>
                    </a:ext>
                  </a:extLst>
                </a:gridCol>
              </a:tblGrid>
              <a:tr h="5222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</a:rPr>
                        <a:t>클릭 지점을 중심으로 커짐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</a:rPr>
                        <a:t>← 도형 생성할 때 키를 누르면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</a:rPr>
                        <a:t>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</a:rPr>
                        <a:t>→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</a:rPr>
                        <a:t>정사각형 등의 형태로 생성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553541"/>
                  </a:ext>
                </a:extLst>
              </a:tr>
              <a:tr h="5222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</a:rPr>
                        <a:t>복사하기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</a:rPr>
                        <a:t>← 객체 클릭해서 드래그 할 때 →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나눔스퀘어 ExtraBold" panose="020B0600000101010101" pitchFamily="50" charset="-127"/>
                          <a:ea typeface="나눔스퀘어 ExtraBold" panose="020B0600000101010101" pitchFamily="50" charset="-127"/>
                        </a:rPr>
                        <a:t>상하좌우 직선이동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3004929"/>
                  </a:ext>
                </a:extLst>
              </a:tr>
            </a:tbl>
          </a:graphicData>
        </a:graphic>
      </p:graphicFrame>
      <p:grpSp>
        <p:nvGrpSpPr>
          <p:cNvPr id="2" name="그룹 1">
            <a:extLst>
              <a:ext uri="{FF2B5EF4-FFF2-40B4-BE49-F238E27FC236}">
                <a16:creationId xmlns:a16="http://schemas.microsoft.com/office/drawing/2014/main" id="{FADE45FC-7D16-4335-BAEF-4A4CE51FB4DA}"/>
              </a:ext>
            </a:extLst>
          </p:cNvPr>
          <p:cNvGrpSpPr/>
          <p:nvPr/>
        </p:nvGrpSpPr>
        <p:grpSpPr>
          <a:xfrm>
            <a:off x="4792194" y="3901478"/>
            <a:ext cx="2620654" cy="567683"/>
            <a:chOff x="4792194" y="3917318"/>
            <a:chExt cx="2620654" cy="567683"/>
          </a:xfrm>
        </p:grpSpPr>
        <p:sp>
          <p:nvSpPr>
            <p:cNvPr id="17" name="순서도: 대체 처리 16">
              <a:extLst>
                <a:ext uri="{FF2B5EF4-FFF2-40B4-BE49-F238E27FC236}">
                  <a16:creationId xmlns:a16="http://schemas.microsoft.com/office/drawing/2014/main" id="{7F833E8A-8DCA-4BD7-AEDD-A7B9741F15CB}"/>
                </a:ext>
              </a:extLst>
            </p:cNvPr>
            <p:cNvSpPr/>
            <p:nvPr/>
          </p:nvSpPr>
          <p:spPr bwMode="auto">
            <a:xfrm>
              <a:off x="4792194" y="3917318"/>
              <a:ext cx="1225655" cy="567683"/>
            </a:xfrm>
            <a:prstGeom prst="flowChartAlternateProcess">
              <a:avLst/>
            </a:prstGeom>
            <a:solidFill>
              <a:schemeClr val="tx1"/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60000"/>
                </a:prstClr>
              </a:outerShdw>
            </a:effectLst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latinLnBrk="1" hangingPunct="1">
                <a:spcBef>
                  <a:spcPts val="0"/>
                </a:spcBef>
              </a:pPr>
              <a:r>
                <a:rPr lang="en-US" altLang="ko-KR" sz="2400" dirty="0">
                  <a:solidFill>
                    <a:schemeClr val="bg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Ctrl</a:t>
              </a:r>
              <a:endParaRPr lang="ko-KR" altLang="en-US" sz="24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18" name="순서도: 대체 처리 17">
              <a:extLst>
                <a:ext uri="{FF2B5EF4-FFF2-40B4-BE49-F238E27FC236}">
                  <a16:creationId xmlns:a16="http://schemas.microsoft.com/office/drawing/2014/main" id="{D89C4911-5058-444D-BDEC-2F1A877E39C6}"/>
                </a:ext>
              </a:extLst>
            </p:cNvPr>
            <p:cNvSpPr/>
            <p:nvPr/>
          </p:nvSpPr>
          <p:spPr bwMode="auto">
            <a:xfrm>
              <a:off x="6187193" y="3917318"/>
              <a:ext cx="1225655" cy="567683"/>
            </a:xfrm>
            <a:prstGeom prst="flowChartAlternateProcess">
              <a:avLst/>
            </a:prstGeom>
            <a:solidFill>
              <a:schemeClr val="tx1"/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60000"/>
                </a:prstClr>
              </a:outerShdw>
            </a:effectLst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latinLnBrk="1" hangingPunct="1">
                <a:spcBef>
                  <a:spcPts val="0"/>
                </a:spcBef>
              </a:pPr>
              <a:r>
                <a:rPr lang="en-US" altLang="ko-KR" sz="2400" dirty="0">
                  <a:solidFill>
                    <a:schemeClr val="bg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Shift</a:t>
              </a:r>
              <a:endParaRPr lang="ko-KR" altLang="en-US" sz="24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id="{89E35C2E-065D-4CCA-AE2B-2FF8104FBDC9}"/>
                </a:ext>
              </a:extLst>
            </p:cNvPr>
            <p:cNvGrpSpPr/>
            <p:nvPr/>
          </p:nvGrpSpPr>
          <p:grpSpPr>
            <a:xfrm>
              <a:off x="5942296" y="4040862"/>
              <a:ext cx="320450" cy="320594"/>
              <a:chOff x="5341994" y="2319338"/>
              <a:chExt cx="320450" cy="320594"/>
            </a:xfrm>
          </p:grpSpPr>
          <p:sp>
            <p:nvSpPr>
              <p:cNvPr id="20" name="타원 19">
                <a:extLst>
                  <a:ext uri="{FF2B5EF4-FFF2-40B4-BE49-F238E27FC236}">
                    <a16:creationId xmlns:a16="http://schemas.microsoft.com/office/drawing/2014/main" id="{B42C00FB-C1A5-4766-A0E7-7400E4D8EF8D}"/>
                  </a:ext>
                </a:extLst>
              </p:cNvPr>
              <p:cNvSpPr/>
              <p:nvPr/>
            </p:nvSpPr>
            <p:spPr bwMode="auto">
              <a:xfrm>
                <a:off x="5341994" y="2319338"/>
                <a:ext cx="320450" cy="32059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tabLst/>
                </a:pPr>
                <a:endParaRPr lang="ko-KR" altLang="en-US" sz="140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endParaRPr>
              </a:p>
            </p:txBody>
          </p:sp>
          <p:sp>
            <p:nvSpPr>
              <p:cNvPr id="21" name="더하기 기호 20">
                <a:extLst>
                  <a:ext uri="{FF2B5EF4-FFF2-40B4-BE49-F238E27FC236}">
                    <a16:creationId xmlns:a16="http://schemas.microsoft.com/office/drawing/2014/main" id="{15382FC3-C96B-4EF0-9031-3A1A6E7EED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76218" y="2353634"/>
                <a:ext cx="252000" cy="252000"/>
              </a:xfrm>
              <a:prstGeom prst="mathPlus">
                <a:avLst/>
              </a:prstGeom>
              <a:solidFill>
                <a:schemeClr val="tx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72000" rIns="72000" rtlCol="0" anchor="ctr"/>
              <a:lstStyle/>
              <a:p>
                <a:pPr algn="ctr" latinLnBrk="0"/>
                <a:endParaRPr lang="ko-KR" altLang="en-US" sz="1200" b="1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Arial" pitchFamily="34" charset="0"/>
                </a:endParaRPr>
              </a:p>
            </p:txBody>
          </p:sp>
        </p:grp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58D7BC30-82A4-42C2-944A-593C516AFC55}"/>
              </a:ext>
            </a:extLst>
          </p:cNvPr>
          <p:cNvSpPr txBox="1"/>
          <p:nvPr/>
        </p:nvSpPr>
        <p:spPr>
          <a:xfrm>
            <a:off x="4853848" y="3189281"/>
            <a:ext cx="249734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altLang="ko-KR" sz="1800" b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(</a:t>
            </a:r>
            <a:r>
              <a:rPr lang="ko-KR" altLang="en-US" sz="1800" b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도형 위에서</a:t>
            </a:r>
            <a:r>
              <a:rPr lang="en-US" altLang="ko-KR" sz="1800" b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)</a:t>
            </a:r>
          </a:p>
          <a:p>
            <a:pPr algn="ctr">
              <a:spcBef>
                <a:spcPts val="0"/>
              </a:spcBef>
            </a:pPr>
            <a:r>
              <a:rPr lang="ko-KR" altLang="en-US" sz="1800" b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두 키를 동시에 누르면</a:t>
            </a:r>
            <a:r>
              <a:rPr lang="en-US" altLang="ko-KR" sz="1800" b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?</a:t>
            </a:r>
            <a:endParaRPr lang="ko-KR" altLang="en-US" sz="1800" b="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72113CF-5442-4B1F-8378-EC3066CEE7C8}"/>
              </a:ext>
            </a:extLst>
          </p:cNvPr>
          <p:cNvSpPr txBox="1"/>
          <p:nvPr/>
        </p:nvSpPr>
        <p:spPr>
          <a:xfrm>
            <a:off x="4274536" y="4535027"/>
            <a:ext cx="365596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0"/>
              </a:spcBef>
            </a:pPr>
            <a:r>
              <a:rPr lang="ko-KR" altLang="en-US" sz="2000" b="0" dirty="0">
                <a:solidFill>
                  <a:schemeClr val="bg2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복사하기 </a:t>
            </a:r>
            <a:r>
              <a:rPr lang="en-US" altLang="ko-KR" sz="2000" b="0" dirty="0">
                <a:solidFill>
                  <a:schemeClr val="bg2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+ </a:t>
            </a:r>
            <a:r>
              <a:rPr lang="ko-KR" altLang="en-US" sz="2000" b="0" dirty="0">
                <a:solidFill>
                  <a:schemeClr val="bg2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상하좌우 직선이동</a:t>
            </a:r>
          </a:p>
        </p:txBody>
      </p:sp>
      <p:sp>
        <p:nvSpPr>
          <p:cNvPr id="24" name="순서도: 대체 처리 23">
            <a:extLst>
              <a:ext uri="{FF2B5EF4-FFF2-40B4-BE49-F238E27FC236}">
                <a16:creationId xmlns:a16="http://schemas.microsoft.com/office/drawing/2014/main" id="{11961806-31D7-4528-A197-52AD662D9C04}"/>
              </a:ext>
            </a:extLst>
          </p:cNvPr>
          <p:cNvSpPr/>
          <p:nvPr/>
        </p:nvSpPr>
        <p:spPr bwMode="auto">
          <a:xfrm>
            <a:off x="4827959" y="5084619"/>
            <a:ext cx="360868" cy="367759"/>
          </a:xfrm>
          <a:prstGeom prst="flowChartAlternateProcess">
            <a:avLst/>
          </a:prstGeom>
          <a:solidFill>
            <a:schemeClr val="tx1"/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60000"/>
              </a:prstClr>
            </a:outerShdw>
          </a:effectLst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ko-KR" sz="16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G</a:t>
            </a:r>
            <a:endParaRPr lang="ko-KR" altLang="en-US" sz="1600" dirty="0">
              <a:solidFill>
                <a:schemeClr val="bg1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25" name="순서도: 대체 처리 24">
            <a:extLst>
              <a:ext uri="{FF2B5EF4-FFF2-40B4-BE49-F238E27FC236}">
                <a16:creationId xmlns:a16="http://schemas.microsoft.com/office/drawing/2014/main" id="{FFC0ED2F-550F-43EF-9500-204E7607AFFC}"/>
              </a:ext>
            </a:extLst>
          </p:cNvPr>
          <p:cNvSpPr/>
          <p:nvPr/>
        </p:nvSpPr>
        <p:spPr bwMode="auto">
          <a:xfrm>
            <a:off x="4827959" y="5632235"/>
            <a:ext cx="828910" cy="367759"/>
          </a:xfrm>
          <a:prstGeom prst="flowChartAlternateProcess">
            <a:avLst/>
          </a:prstGeom>
          <a:solidFill>
            <a:schemeClr val="tx1"/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60000"/>
              </a:prstClr>
            </a:outerShdw>
          </a:effectLst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ko-KR" sz="16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Shift</a:t>
            </a:r>
            <a:endParaRPr lang="ko-KR" altLang="en-US" sz="1600" dirty="0">
              <a:solidFill>
                <a:schemeClr val="bg1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29" name="순서도: 대체 처리 28">
            <a:extLst>
              <a:ext uri="{FF2B5EF4-FFF2-40B4-BE49-F238E27FC236}">
                <a16:creationId xmlns:a16="http://schemas.microsoft.com/office/drawing/2014/main" id="{FA1F94D5-F028-4B26-992C-CA3211DF4A0A}"/>
              </a:ext>
            </a:extLst>
          </p:cNvPr>
          <p:cNvSpPr/>
          <p:nvPr/>
        </p:nvSpPr>
        <p:spPr bwMode="auto">
          <a:xfrm>
            <a:off x="3727186" y="5084619"/>
            <a:ext cx="828910" cy="367759"/>
          </a:xfrm>
          <a:prstGeom prst="flowChartAlternateProcess">
            <a:avLst/>
          </a:prstGeom>
          <a:solidFill>
            <a:schemeClr val="tx1"/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60000"/>
              </a:prstClr>
            </a:outerShdw>
          </a:effectLst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ko-KR" sz="16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Ctrl</a:t>
            </a:r>
            <a:endParaRPr lang="ko-KR" altLang="en-US" sz="1600" dirty="0">
              <a:solidFill>
                <a:schemeClr val="bg1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C1F5AD1E-7B90-4979-A5C8-0B40CAAAEB85}"/>
              </a:ext>
            </a:extLst>
          </p:cNvPr>
          <p:cNvGrpSpPr/>
          <p:nvPr/>
        </p:nvGrpSpPr>
        <p:grpSpPr>
          <a:xfrm>
            <a:off x="4524246" y="5108201"/>
            <a:ext cx="320450" cy="320594"/>
            <a:chOff x="5341994" y="2319338"/>
            <a:chExt cx="320450" cy="320594"/>
          </a:xfrm>
        </p:grpSpPr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886A9E96-4434-4F9A-B53C-4EC05C7508AF}"/>
                </a:ext>
              </a:extLst>
            </p:cNvPr>
            <p:cNvSpPr/>
            <p:nvPr/>
          </p:nvSpPr>
          <p:spPr bwMode="auto">
            <a:xfrm>
              <a:off x="5341994" y="2319338"/>
              <a:ext cx="320450" cy="32059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1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tabLst/>
              </a:pPr>
              <a:endParaRPr lang="ko-KR" altLang="en-US" sz="1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32" name="더하기 기호 31">
              <a:extLst>
                <a:ext uri="{FF2B5EF4-FFF2-40B4-BE49-F238E27FC236}">
                  <a16:creationId xmlns:a16="http://schemas.microsoft.com/office/drawing/2014/main" id="{3B7C6DAD-0B63-488A-AFA0-BDA609FF9F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76218" y="2353634"/>
              <a:ext cx="252000" cy="252000"/>
            </a:xfrm>
            <a:prstGeom prst="mathPlus">
              <a:avLst/>
            </a:prstGeom>
            <a:solidFill>
              <a:schemeClr val="tx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72000" rIns="72000" rtlCol="0" anchor="ctr"/>
            <a:lstStyle/>
            <a:p>
              <a:pPr algn="ctr" latinLnBrk="0"/>
              <a:endParaRPr lang="ko-KR" altLang="en-US" sz="1200" b="1" dirty="0"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Arial" pitchFamily="34" charset="0"/>
              </a:endParaRPr>
            </a:p>
          </p:txBody>
        </p:sp>
      </p:grpSp>
      <p:sp>
        <p:nvSpPr>
          <p:cNvPr id="33" name="순서도: 대체 처리 32">
            <a:extLst>
              <a:ext uri="{FF2B5EF4-FFF2-40B4-BE49-F238E27FC236}">
                <a16:creationId xmlns:a16="http://schemas.microsoft.com/office/drawing/2014/main" id="{62625BDF-FD23-446D-8D1E-7C0F19163306}"/>
              </a:ext>
            </a:extLst>
          </p:cNvPr>
          <p:cNvSpPr/>
          <p:nvPr/>
        </p:nvSpPr>
        <p:spPr bwMode="auto">
          <a:xfrm>
            <a:off x="3727186" y="5632235"/>
            <a:ext cx="828910" cy="367759"/>
          </a:xfrm>
          <a:prstGeom prst="flowChartAlternateProcess">
            <a:avLst/>
          </a:prstGeom>
          <a:solidFill>
            <a:schemeClr val="tx1"/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60000"/>
              </a:prstClr>
            </a:outerShdw>
          </a:effectLst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ko-KR" sz="16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Ctrl</a:t>
            </a:r>
            <a:endParaRPr lang="ko-KR" altLang="en-US" sz="1600" dirty="0">
              <a:solidFill>
                <a:schemeClr val="bg1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A15D5798-1E15-433D-924F-E43E277EC53A}"/>
              </a:ext>
            </a:extLst>
          </p:cNvPr>
          <p:cNvGrpSpPr/>
          <p:nvPr/>
        </p:nvGrpSpPr>
        <p:grpSpPr>
          <a:xfrm>
            <a:off x="4524246" y="5655817"/>
            <a:ext cx="320450" cy="320594"/>
            <a:chOff x="5341994" y="2319338"/>
            <a:chExt cx="320450" cy="320594"/>
          </a:xfrm>
        </p:grpSpPr>
        <p:sp>
          <p:nvSpPr>
            <p:cNvPr id="35" name="타원 34">
              <a:extLst>
                <a:ext uri="{FF2B5EF4-FFF2-40B4-BE49-F238E27FC236}">
                  <a16:creationId xmlns:a16="http://schemas.microsoft.com/office/drawing/2014/main" id="{E226BBE8-9772-4735-AA48-583EBB543771}"/>
                </a:ext>
              </a:extLst>
            </p:cNvPr>
            <p:cNvSpPr/>
            <p:nvPr/>
          </p:nvSpPr>
          <p:spPr bwMode="auto">
            <a:xfrm>
              <a:off x="5341994" y="2319338"/>
              <a:ext cx="320450" cy="32059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1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tabLst/>
              </a:pPr>
              <a:endParaRPr lang="ko-KR" altLang="en-US" sz="1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36" name="더하기 기호 35">
              <a:extLst>
                <a:ext uri="{FF2B5EF4-FFF2-40B4-BE49-F238E27FC236}">
                  <a16:creationId xmlns:a16="http://schemas.microsoft.com/office/drawing/2014/main" id="{54979E29-0768-4C23-B835-C2546E830E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76218" y="2353634"/>
              <a:ext cx="252000" cy="252000"/>
            </a:xfrm>
            <a:prstGeom prst="mathPlus">
              <a:avLst/>
            </a:prstGeom>
            <a:solidFill>
              <a:schemeClr val="tx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72000" rIns="72000" rtlCol="0" anchor="ctr"/>
            <a:lstStyle/>
            <a:p>
              <a:pPr algn="ctr" latinLnBrk="0"/>
              <a:endParaRPr lang="ko-KR" altLang="en-US" sz="1200" b="1" dirty="0"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Arial" pitchFamily="34" charset="0"/>
              </a:endParaRPr>
            </a:p>
          </p:txBody>
        </p:sp>
      </p:grpSp>
      <p:sp>
        <p:nvSpPr>
          <p:cNvPr id="37" name="순서도: 대체 처리 36">
            <a:extLst>
              <a:ext uri="{FF2B5EF4-FFF2-40B4-BE49-F238E27FC236}">
                <a16:creationId xmlns:a16="http://schemas.microsoft.com/office/drawing/2014/main" id="{1EBD4C3B-0A1F-4037-8F9C-DA7E269BF25F}"/>
              </a:ext>
            </a:extLst>
          </p:cNvPr>
          <p:cNvSpPr/>
          <p:nvPr/>
        </p:nvSpPr>
        <p:spPr bwMode="auto">
          <a:xfrm>
            <a:off x="5923725" y="5632235"/>
            <a:ext cx="360868" cy="367759"/>
          </a:xfrm>
          <a:prstGeom prst="flowChartAlternateProcess">
            <a:avLst/>
          </a:prstGeom>
          <a:solidFill>
            <a:schemeClr val="tx1"/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60000"/>
              </a:prstClr>
            </a:outerShdw>
          </a:effectLst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ko-KR" sz="16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G</a:t>
            </a:r>
            <a:endParaRPr lang="ko-KR" altLang="en-US" sz="1600" dirty="0">
              <a:solidFill>
                <a:schemeClr val="bg1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3EDBF64E-8754-4AFC-9215-FF00D5C0591E}"/>
              </a:ext>
            </a:extLst>
          </p:cNvPr>
          <p:cNvGrpSpPr/>
          <p:nvPr/>
        </p:nvGrpSpPr>
        <p:grpSpPr>
          <a:xfrm>
            <a:off x="5623387" y="5655817"/>
            <a:ext cx="320450" cy="320594"/>
            <a:chOff x="5341994" y="2319338"/>
            <a:chExt cx="320450" cy="320594"/>
          </a:xfrm>
        </p:grpSpPr>
        <p:sp>
          <p:nvSpPr>
            <p:cNvPr id="39" name="타원 38">
              <a:extLst>
                <a:ext uri="{FF2B5EF4-FFF2-40B4-BE49-F238E27FC236}">
                  <a16:creationId xmlns:a16="http://schemas.microsoft.com/office/drawing/2014/main" id="{A2DEDDEA-4345-4835-BC2B-78F893010F9A}"/>
                </a:ext>
              </a:extLst>
            </p:cNvPr>
            <p:cNvSpPr/>
            <p:nvPr/>
          </p:nvSpPr>
          <p:spPr bwMode="auto">
            <a:xfrm>
              <a:off x="5341994" y="2319338"/>
              <a:ext cx="320450" cy="32059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1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tabLst/>
              </a:pPr>
              <a:endParaRPr lang="ko-KR" altLang="en-US" sz="1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40" name="더하기 기호 39">
              <a:extLst>
                <a:ext uri="{FF2B5EF4-FFF2-40B4-BE49-F238E27FC236}">
                  <a16:creationId xmlns:a16="http://schemas.microsoft.com/office/drawing/2014/main" id="{55E8ACE3-1563-4C04-857A-F713CD229A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76218" y="2353634"/>
              <a:ext cx="252000" cy="252000"/>
            </a:xfrm>
            <a:prstGeom prst="mathPlus">
              <a:avLst/>
            </a:prstGeom>
            <a:solidFill>
              <a:schemeClr val="tx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72000" rIns="72000" rtlCol="0" anchor="ctr"/>
            <a:lstStyle/>
            <a:p>
              <a:pPr algn="ctr" latinLnBrk="0"/>
              <a:endParaRPr lang="ko-KR" altLang="en-US" sz="1200" b="1" dirty="0"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Arial" pitchFamily="34" charset="0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650ED429-945B-461D-A5C7-7C6A4109C4E7}"/>
              </a:ext>
            </a:extLst>
          </p:cNvPr>
          <p:cNvSpPr txBox="1"/>
          <p:nvPr/>
        </p:nvSpPr>
        <p:spPr>
          <a:xfrm>
            <a:off x="6365859" y="5068442"/>
            <a:ext cx="222132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Bef>
                <a:spcPts val="0"/>
              </a:spcBef>
            </a:pPr>
            <a:r>
              <a:rPr lang="ko-KR" altLang="en-US" sz="2000" b="0" dirty="0">
                <a:solidFill>
                  <a:schemeClr val="bg2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도형 그룹 </a:t>
            </a:r>
            <a:r>
              <a:rPr lang="en-US" altLang="ko-KR" sz="2000" b="0" dirty="0">
                <a:solidFill>
                  <a:schemeClr val="bg2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(Group)</a:t>
            </a:r>
            <a:endParaRPr lang="ko-KR" altLang="en-US" sz="2000" b="0" dirty="0">
              <a:solidFill>
                <a:schemeClr val="bg2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62F727-2C73-4AA6-B586-AF39A9326132}"/>
              </a:ext>
            </a:extLst>
          </p:cNvPr>
          <p:cNvSpPr txBox="1"/>
          <p:nvPr/>
        </p:nvSpPr>
        <p:spPr>
          <a:xfrm>
            <a:off x="6365859" y="5624811"/>
            <a:ext cx="213132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Bef>
                <a:spcPts val="0"/>
              </a:spcBef>
            </a:pPr>
            <a:r>
              <a:rPr lang="ko-KR" altLang="en-US" sz="2000" b="0" dirty="0">
                <a:solidFill>
                  <a:schemeClr val="bg2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도형 그룹 해체</a:t>
            </a:r>
          </a:p>
        </p:txBody>
      </p:sp>
      <p:pic>
        <p:nvPicPr>
          <p:cNvPr id="43" name="그림 42">
            <a:extLst>
              <a:ext uri="{FF2B5EF4-FFF2-40B4-BE49-F238E27FC236}">
                <a16:creationId xmlns:a16="http://schemas.microsoft.com/office/drawing/2014/main" id="{1CD4F29A-7EB7-4E05-9082-379EBB265A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6961" y="4779000"/>
            <a:ext cx="1232260" cy="720000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33011FFE-6F4A-4605-9D61-3521876FA5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04971" y="5491917"/>
            <a:ext cx="1256240" cy="7200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E6705944-06FF-4147-9B34-BE1FFC4A6C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310" y="4363928"/>
            <a:ext cx="560494" cy="92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89357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그림 4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평행 사변형 26"/>
          <p:cNvSpPr/>
          <p:nvPr/>
        </p:nvSpPr>
        <p:spPr bwMode="auto">
          <a:xfrm>
            <a:off x="308596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4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컨설턴트</a:t>
            </a:r>
            <a:r>
              <a:rPr lang="ko-KR" altLang="en-US" sz="1600" b="0" dirty="0"/>
              <a:t>의</a:t>
            </a:r>
            <a:r>
              <a:rPr lang="en-US" altLang="ko-KR" sz="1600" b="0" dirty="0"/>
              <a:t> Tip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6" name="제목 3"/>
          <p:cNvSpPr txBox="1">
            <a:spLocks/>
          </p:cNvSpPr>
          <p:nvPr/>
        </p:nvSpPr>
        <p:spPr bwMode="auto">
          <a:xfrm>
            <a:off x="3213149" y="352358"/>
            <a:ext cx="8552851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dirty="0"/>
              <a:t>도형 편집 효율성을 높이는 </a:t>
            </a:r>
            <a:r>
              <a:rPr lang="en-US" altLang="ko-KR" dirty="0">
                <a:solidFill>
                  <a:schemeClr val="bg2"/>
                </a:solidFill>
              </a:rPr>
              <a:t>[</a:t>
            </a:r>
            <a:r>
              <a:rPr lang="ko-KR" altLang="en-US" dirty="0">
                <a:solidFill>
                  <a:schemeClr val="bg2"/>
                </a:solidFill>
              </a:rPr>
              <a:t>단축 및 기능키</a:t>
            </a:r>
            <a:r>
              <a:rPr lang="en-US" altLang="ko-KR" dirty="0">
                <a:solidFill>
                  <a:schemeClr val="bg2"/>
                </a:solidFill>
              </a:rPr>
              <a:t>]</a:t>
            </a:r>
            <a:endParaRPr lang="ko-KR" altLang="en-US" b="0" kern="0" dirty="0">
              <a:solidFill>
                <a:schemeClr val="bg2"/>
              </a:solidFill>
            </a:endParaRP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2" y="315122"/>
            <a:ext cx="275730" cy="377488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6F4170F9-602F-4679-8DD3-C87AE5A1FA69}"/>
              </a:ext>
            </a:extLst>
          </p:cNvPr>
          <p:cNvGrpSpPr/>
          <p:nvPr/>
        </p:nvGrpSpPr>
        <p:grpSpPr>
          <a:xfrm>
            <a:off x="1604963" y="1494000"/>
            <a:ext cx="8982075" cy="4621686"/>
            <a:chOff x="1506000" y="1404000"/>
            <a:chExt cx="8982075" cy="4621686"/>
          </a:xfrm>
        </p:grpSpPr>
        <p:sp>
          <p:nvSpPr>
            <p:cNvPr id="7" name="순서도: 대체 처리 6">
              <a:extLst>
                <a:ext uri="{FF2B5EF4-FFF2-40B4-BE49-F238E27FC236}">
                  <a16:creationId xmlns:a16="http://schemas.microsoft.com/office/drawing/2014/main" id="{D022B0BC-1E96-4AF0-B90F-57717573036E}"/>
                </a:ext>
              </a:extLst>
            </p:cNvPr>
            <p:cNvSpPr/>
            <p:nvPr/>
          </p:nvSpPr>
          <p:spPr bwMode="auto">
            <a:xfrm>
              <a:off x="4298199" y="4339441"/>
              <a:ext cx="828910" cy="367759"/>
            </a:xfrm>
            <a:prstGeom prst="flowChartAlternateProcess">
              <a:avLst/>
            </a:prstGeom>
            <a:solidFill>
              <a:schemeClr val="tx1"/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60000"/>
                </a:prstClr>
              </a:outerShdw>
            </a:effectLst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1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altLang="ko-KR" sz="1600" dirty="0">
                  <a:solidFill>
                    <a:schemeClr val="bg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Ctrl</a:t>
              </a:r>
              <a:endParaRPr lang="ko-KR" altLang="en-US" sz="16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BCE180E3-3ABB-4403-B697-F485AFC7E73D}"/>
                </a:ext>
              </a:extLst>
            </p:cNvPr>
            <p:cNvGrpSpPr/>
            <p:nvPr/>
          </p:nvGrpSpPr>
          <p:grpSpPr>
            <a:xfrm>
              <a:off x="3704695" y="4363023"/>
              <a:ext cx="320450" cy="320594"/>
              <a:chOff x="5341994" y="2319338"/>
              <a:chExt cx="320450" cy="320594"/>
            </a:xfrm>
          </p:grpSpPr>
          <p:sp>
            <p:nvSpPr>
              <p:cNvPr id="9" name="타원 8">
                <a:extLst>
                  <a:ext uri="{FF2B5EF4-FFF2-40B4-BE49-F238E27FC236}">
                    <a16:creationId xmlns:a16="http://schemas.microsoft.com/office/drawing/2014/main" id="{150B18CB-A84D-4F5C-8680-03DC41DBC3E1}"/>
                  </a:ext>
                </a:extLst>
              </p:cNvPr>
              <p:cNvSpPr/>
              <p:nvPr/>
            </p:nvSpPr>
            <p:spPr bwMode="auto">
              <a:xfrm>
                <a:off x="5341994" y="2319338"/>
                <a:ext cx="320450" cy="32059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tabLst/>
                </a:pPr>
                <a:endParaRPr lang="ko-KR" altLang="en-US" sz="140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endParaRPr>
              </a:p>
            </p:txBody>
          </p:sp>
          <p:sp>
            <p:nvSpPr>
              <p:cNvPr id="10" name="더하기 기호 9">
                <a:extLst>
                  <a:ext uri="{FF2B5EF4-FFF2-40B4-BE49-F238E27FC236}">
                    <a16:creationId xmlns:a16="http://schemas.microsoft.com/office/drawing/2014/main" id="{5712CBF4-D924-492A-AC28-6BB10201A15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76218" y="2353634"/>
                <a:ext cx="252000" cy="252000"/>
              </a:xfrm>
              <a:prstGeom prst="mathPlus">
                <a:avLst/>
              </a:prstGeom>
              <a:solidFill>
                <a:schemeClr val="tx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72000" rIns="72000" rtlCol="0" anchor="ctr"/>
              <a:lstStyle/>
              <a:p>
                <a:pPr algn="ctr" latinLnBrk="0"/>
                <a:endParaRPr lang="ko-KR" altLang="en-US" sz="1200" b="1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Arial" pitchFamily="34" charset="0"/>
                </a:endParaRP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EF007CD-9931-4E83-A8AF-4521896E745D}"/>
                </a:ext>
              </a:extLst>
            </p:cNvPr>
            <p:cNvSpPr txBox="1"/>
            <p:nvPr/>
          </p:nvSpPr>
          <p:spPr>
            <a:xfrm>
              <a:off x="1506000" y="2058203"/>
              <a:ext cx="1874002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ko-KR" altLang="en-US" sz="20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도형을 클릭한 상태에서</a:t>
              </a:r>
            </a:p>
          </p:txBody>
        </p:sp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D4996D19-F188-4385-9BE1-79390D1094CD}"/>
                </a:ext>
              </a:extLst>
            </p:cNvPr>
            <p:cNvGrpSpPr/>
            <p:nvPr/>
          </p:nvGrpSpPr>
          <p:grpSpPr>
            <a:xfrm>
              <a:off x="2210449" y="4125177"/>
              <a:ext cx="1273853" cy="796286"/>
              <a:chOff x="2377234" y="1622420"/>
              <a:chExt cx="1273853" cy="796286"/>
            </a:xfrm>
          </p:grpSpPr>
          <p:sp>
            <p:nvSpPr>
              <p:cNvPr id="13" name="순서도: 대체 처리 12">
                <a:extLst>
                  <a:ext uri="{FF2B5EF4-FFF2-40B4-BE49-F238E27FC236}">
                    <a16:creationId xmlns:a16="http://schemas.microsoft.com/office/drawing/2014/main" id="{5B82C344-DA9D-4D03-A1E6-3C09C07E7B08}"/>
                  </a:ext>
                </a:extLst>
              </p:cNvPr>
              <p:cNvSpPr/>
              <p:nvPr/>
            </p:nvSpPr>
            <p:spPr bwMode="auto">
              <a:xfrm>
                <a:off x="3271765" y="2050947"/>
                <a:ext cx="379322" cy="367759"/>
              </a:xfrm>
              <a:prstGeom prst="flowChartAlternateProcess">
                <a:avLst/>
              </a:prstGeom>
              <a:solidFill>
                <a:schemeClr val="tx1"/>
              </a:solidFill>
              <a:ln w="254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60000"/>
                  </a:prstClr>
                </a:outerShdw>
              </a:effectLst>
            </p:spPr>
            <p:txBody>
  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tabLst/>
                </a:pPr>
                <a:r>
                  <a:rPr lang="ko-KR" altLang="en-US" sz="1600" dirty="0">
                    <a:solidFill>
                      <a:schemeClr val="bg1"/>
                    </a:solidFill>
                    <a:latin typeface="나눔스퀘어 ExtraBold" panose="020B0600000101010101" pitchFamily="50" charset="-127"/>
                    <a:ea typeface="나눔스퀘어 ExtraBold" panose="020B0600000101010101" pitchFamily="50" charset="-127"/>
                  </a:rPr>
                  <a:t>→</a:t>
                </a:r>
              </a:p>
            </p:txBody>
          </p:sp>
          <p:sp>
            <p:nvSpPr>
              <p:cNvPr id="14" name="순서도: 대체 처리 13">
                <a:extLst>
                  <a:ext uri="{FF2B5EF4-FFF2-40B4-BE49-F238E27FC236}">
                    <a16:creationId xmlns:a16="http://schemas.microsoft.com/office/drawing/2014/main" id="{0FE3C7C4-E777-4E1F-8D0F-07F2EFB70E3A}"/>
                  </a:ext>
                </a:extLst>
              </p:cNvPr>
              <p:cNvSpPr/>
              <p:nvPr/>
            </p:nvSpPr>
            <p:spPr bwMode="auto">
              <a:xfrm>
                <a:off x="2377234" y="2050947"/>
                <a:ext cx="379322" cy="367759"/>
              </a:xfrm>
              <a:prstGeom prst="flowChartAlternateProcess">
                <a:avLst/>
              </a:prstGeom>
              <a:solidFill>
                <a:schemeClr val="tx1"/>
              </a:solidFill>
              <a:ln w="254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60000"/>
                  </a:prstClr>
                </a:outerShdw>
              </a:effectLst>
            </p:spPr>
            <p:txBody>
  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tabLst/>
                </a:pPr>
                <a:r>
                  <a:rPr lang="ko-KR" altLang="en-US" sz="1600" dirty="0">
                    <a:solidFill>
                      <a:schemeClr val="bg1"/>
                    </a:solidFill>
                    <a:latin typeface="나눔스퀘어 ExtraBold" panose="020B0600000101010101" pitchFamily="50" charset="-127"/>
                    <a:ea typeface="나눔스퀘어 ExtraBold" panose="020B0600000101010101" pitchFamily="50" charset="-127"/>
                  </a:rPr>
                  <a:t>←</a:t>
                </a:r>
              </a:p>
            </p:txBody>
          </p:sp>
          <p:sp>
            <p:nvSpPr>
              <p:cNvPr id="15" name="순서도: 대체 처리 14">
                <a:extLst>
                  <a:ext uri="{FF2B5EF4-FFF2-40B4-BE49-F238E27FC236}">
                    <a16:creationId xmlns:a16="http://schemas.microsoft.com/office/drawing/2014/main" id="{484F8856-7F8C-4E79-8FA7-4A0C44A6F4B1}"/>
                  </a:ext>
                </a:extLst>
              </p:cNvPr>
              <p:cNvSpPr/>
              <p:nvPr/>
            </p:nvSpPr>
            <p:spPr bwMode="auto">
              <a:xfrm>
                <a:off x="2824499" y="2050947"/>
                <a:ext cx="379322" cy="367759"/>
              </a:xfrm>
              <a:prstGeom prst="flowChartAlternateProcess">
                <a:avLst/>
              </a:prstGeom>
              <a:solidFill>
                <a:schemeClr val="tx1"/>
              </a:solidFill>
              <a:ln w="254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60000"/>
                  </a:prstClr>
                </a:outerShdw>
              </a:effectLst>
            </p:spPr>
            <p:txBody>
  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tabLst/>
                </a:pPr>
                <a:r>
                  <a:rPr lang="ko-KR" altLang="en-US" sz="1600" dirty="0">
                    <a:solidFill>
                      <a:schemeClr val="bg1"/>
                    </a:solidFill>
                    <a:latin typeface="나눔스퀘어 ExtraBold" panose="020B0600000101010101" pitchFamily="50" charset="-127"/>
                    <a:ea typeface="나눔스퀘어 ExtraBold" panose="020B0600000101010101" pitchFamily="50" charset="-127"/>
                  </a:rPr>
                  <a:t>↓</a:t>
                </a:r>
              </a:p>
            </p:txBody>
          </p:sp>
          <p:sp>
            <p:nvSpPr>
              <p:cNvPr id="16" name="순서도: 대체 처리 15">
                <a:extLst>
                  <a:ext uri="{FF2B5EF4-FFF2-40B4-BE49-F238E27FC236}">
                    <a16:creationId xmlns:a16="http://schemas.microsoft.com/office/drawing/2014/main" id="{0561EC1C-C467-41BB-B524-72280880B973}"/>
                  </a:ext>
                </a:extLst>
              </p:cNvPr>
              <p:cNvSpPr/>
              <p:nvPr/>
            </p:nvSpPr>
            <p:spPr bwMode="auto">
              <a:xfrm>
                <a:off x="2831662" y="1622420"/>
                <a:ext cx="379322" cy="367759"/>
              </a:xfrm>
              <a:prstGeom prst="flowChartAlternateProcess">
                <a:avLst/>
              </a:prstGeom>
              <a:solidFill>
                <a:schemeClr val="tx1"/>
              </a:solidFill>
              <a:ln w="254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60000"/>
                  </a:prstClr>
                </a:outerShdw>
              </a:effectLst>
            </p:spPr>
            <p:txBody>
  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tabLst/>
                </a:pPr>
                <a:r>
                  <a:rPr lang="ko-KR" altLang="en-US" sz="1600" dirty="0">
                    <a:solidFill>
                      <a:schemeClr val="bg1"/>
                    </a:solidFill>
                    <a:latin typeface="나눔스퀘어 ExtraBold" panose="020B0600000101010101" pitchFamily="50" charset="-127"/>
                    <a:ea typeface="나눔스퀘어 ExtraBold" panose="020B0600000101010101" pitchFamily="50" charset="-127"/>
                  </a:rPr>
                  <a:t>↑</a:t>
                </a: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9B19431-3D7F-48A5-A535-0F98A398E84A}"/>
                </a:ext>
              </a:extLst>
            </p:cNvPr>
            <p:cNvSpPr txBox="1"/>
            <p:nvPr/>
          </p:nvSpPr>
          <p:spPr>
            <a:xfrm>
              <a:off x="5115338" y="1963787"/>
              <a:ext cx="2915318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ko-KR" altLang="en-US" sz="20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마우스나 방향키를 조작하면</a:t>
              </a:r>
              <a:endParaRPr lang="en-US" altLang="ko-KR" sz="2000" b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  <a:p>
              <a:pPr algn="ctr">
                <a:spcBef>
                  <a:spcPts val="0"/>
                </a:spcBef>
              </a:pPr>
              <a:r>
                <a:rPr lang="ko-KR" altLang="en-US" sz="20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도형을 움직일 수 있다</a:t>
              </a:r>
              <a:r>
                <a:rPr lang="en-US" altLang="ko-KR" sz="20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!</a:t>
              </a:r>
              <a:r>
                <a:rPr lang="ko-KR" altLang="en-US" sz="20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 </a:t>
              </a:r>
            </a:p>
          </p:txBody>
        </p:sp>
        <p:pic>
          <p:nvPicPr>
            <p:cNvPr id="18" name="그림 20">
              <a:extLst>
                <a:ext uri="{FF2B5EF4-FFF2-40B4-BE49-F238E27FC236}">
                  <a16:creationId xmlns:a16="http://schemas.microsoft.com/office/drawing/2014/main" id="{763F2559-A57D-479F-B675-80D0FAFEB5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51" r="16388"/>
            <a:stretch>
              <a:fillRect/>
            </a:stretch>
          </p:blipFill>
          <p:spPr bwMode="auto">
            <a:xfrm rot="-1023014">
              <a:off x="2683913" y="5269532"/>
              <a:ext cx="511104" cy="75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6771E226-99DB-4421-8996-E86CA8E1CF9A}"/>
                </a:ext>
              </a:extLst>
            </p:cNvPr>
            <p:cNvSpPr/>
            <p:nvPr/>
          </p:nvSpPr>
          <p:spPr bwMode="auto">
            <a:xfrm>
              <a:off x="8182925" y="2205290"/>
              <a:ext cx="1215000" cy="1215000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1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tabLst/>
              </a:pPr>
              <a:endParaRPr lang="ko-KR" altLang="en-US" sz="1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87A0F378-B6F5-446B-80CB-B8999AD0C12C}"/>
                </a:ext>
              </a:extLst>
            </p:cNvPr>
            <p:cNvSpPr/>
            <p:nvPr/>
          </p:nvSpPr>
          <p:spPr bwMode="auto">
            <a:xfrm>
              <a:off x="8554732" y="1404000"/>
              <a:ext cx="1215000" cy="1215000"/>
            </a:xfrm>
            <a:prstGeom prst="ellipse">
              <a:avLst/>
            </a:prstGeom>
            <a:noFill/>
            <a:ln w="25400" cap="flat" cmpd="sng" algn="ctr">
              <a:solidFill>
                <a:schemeClr val="bg2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1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tabLst/>
              </a:pPr>
              <a:endParaRPr lang="ko-KR" altLang="en-US" sz="1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685FEB34-0957-4549-B610-7791D465C857}"/>
                </a:ext>
              </a:extLst>
            </p:cNvPr>
            <p:cNvSpPr/>
            <p:nvPr/>
          </p:nvSpPr>
          <p:spPr bwMode="auto">
            <a:xfrm>
              <a:off x="9059809" y="2205290"/>
              <a:ext cx="1215000" cy="1215000"/>
            </a:xfrm>
            <a:prstGeom prst="ellipse">
              <a:avLst/>
            </a:prstGeom>
            <a:noFill/>
            <a:ln w="25400" cap="flat" cmpd="sng" algn="ctr">
              <a:solidFill>
                <a:schemeClr val="bg2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1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tabLst/>
              </a:pPr>
              <a:endParaRPr lang="ko-KR" altLang="en-US" sz="1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cxnSp>
          <p:nvCxnSpPr>
            <p:cNvPr id="23" name="직선 화살표 연결선 22">
              <a:extLst>
                <a:ext uri="{FF2B5EF4-FFF2-40B4-BE49-F238E27FC236}">
                  <a16:creationId xmlns:a16="http://schemas.microsoft.com/office/drawing/2014/main" id="{35DFBD2A-5048-4402-90CA-856B2E8B889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809039" y="2815049"/>
              <a:ext cx="865766" cy="0"/>
            </a:xfrm>
            <a:prstGeom prst="straightConnector1">
              <a:avLst/>
            </a:prstGeom>
            <a:solidFill>
              <a:schemeClr val="bg1"/>
            </a:solidFill>
            <a:ln w="19050" cap="flat" cmpd="sng" algn="ctr">
              <a:solidFill>
                <a:schemeClr val="bg2"/>
              </a:solidFill>
              <a:prstDash val="sysDot"/>
              <a:round/>
              <a:headEnd type="oval" w="med" len="med"/>
              <a:tailEnd type="triangle"/>
            </a:ln>
            <a:effectLst/>
          </p:spPr>
        </p:cxnSp>
        <p:cxnSp>
          <p:nvCxnSpPr>
            <p:cNvPr id="24" name="직선 화살표 연결선 23">
              <a:extLst>
                <a:ext uri="{FF2B5EF4-FFF2-40B4-BE49-F238E27FC236}">
                  <a16:creationId xmlns:a16="http://schemas.microsoft.com/office/drawing/2014/main" id="{4976AD7F-BBF9-4A3B-93A7-99A657A7B56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809891" y="1963787"/>
              <a:ext cx="407254" cy="852928"/>
            </a:xfrm>
            <a:prstGeom prst="straightConnector1">
              <a:avLst/>
            </a:prstGeom>
            <a:solidFill>
              <a:schemeClr val="bg1"/>
            </a:solidFill>
            <a:ln w="19050" cap="flat" cmpd="sng" algn="ctr">
              <a:solidFill>
                <a:schemeClr val="bg2"/>
              </a:solidFill>
              <a:prstDash val="sysDot"/>
              <a:round/>
              <a:headEnd type="oval" w="med" len="med"/>
              <a:tailEnd type="triangle"/>
            </a:ln>
            <a:effectLst/>
          </p:spPr>
        </p:cxn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C4FC9D3C-3761-43DA-9050-9ED2F1A6775B}"/>
                </a:ext>
              </a:extLst>
            </p:cNvPr>
            <p:cNvGrpSpPr/>
            <p:nvPr/>
          </p:nvGrpSpPr>
          <p:grpSpPr>
            <a:xfrm>
              <a:off x="3371603" y="1760981"/>
              <a:ext cx="1479079" cy="1302329"/>
              <a:chOff x="2211678" y="1385923"/>
              <a:chExt cx="1479079" cy="1302329"/>
            </a:xfrm>
          </p:grpSpPr>
          <p:grpSp>
            <p:nvGrpSpPr>
              <p:cNvPr id="29" name="그룹 28">
                <a:extLst>
                  <a:ext uri="{FF2B5EF4-FFF2-40B4-BE49-F238E27FC236}">
                    <a16:creationId xmlns:a16="http://schemas.microsoft.com/office/drawing/2014/main" id="{BF9DF50B-EBB0-420D-A95F-8ECA9D78A5E0}"/>
                  </a:ext>
                </a:extLst>
              </p:cNvPr>
              <p:cNvGrpSpPr/>
              <p:nvPr/>
            </p:nvGrpSpPr>
            <p:grpSpPr>
              <a:xfrm>
                <a:off x="2416904" y="1891966"/>
                <a:ext cx="1273853" cy="796286"/>
                <a:chOff x="2377234" y="1622420"/>
                <a:chExt cx="1273853" cy="796286"/>
              </a:xfrm>
            </p:grpSpPr>
            <p:sp>
              <p:nvSpPr>
                <p:cNvPr id="31" name="순서도: 대체 처리 30">
                  <a:extLst>
                    <a:ext uri="{FF2B5EF4-FFF2-40B4-BE49-F238E27FC236}">
                      <a16:creationId xmlns:a16="http://schemas.microsoft.com/office/drawing/2014/main" id="{2F847E9A-AC4E-4360-8452-17FEA2E8CC83}"/>
                    </a:ext>
                  </a:extLst>
                </p:cNvPr>
                <p:cNvSpPr/>
                <p:nvPr/>
              </p:nvSpPr>
              <p:spPr bwMode="auto">
                <a:xfrm>
                  <a:off x="3271765" y="2050947"/>
                  <a:ext cx="379322" cy="367759"/>
                </a:xfrm>
                <a:prstGeom prst="flowChartAlternateProcess">
                  <a:avLst/>
                </a:prstGeom>
                <a:solidFill>
                  <a:schemeClr val="tx1"/>
                </a:solidFill>
                <a:ln w="25400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algn="ctr" defTabSz="914400" rtl="0" eaLnBrk="1" fontAlgn="base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ct val="0"/>
                    </a:spcAft>
                    <a:buClrTx/>
                    <a:buSzTx/>
                    <a:tabLst/>
                  </a:pPr>
                  <a:r>
                    <a:rPr lang="ko-KR" altLang="en-US" sz="1600" dirty="0">
                      <a:solidFill>
                        <a:schemeClr val="bg1"/>
                      </a:solidFill>
                      <a:latin typeface="나눔스퀘어 ExtraBold" panose="020B0600000101010101" pitchFamily="50" charset="-127"/>
                      <a:ea typeface="나눔스퀘어 ExtraBold" panose="020B0600000101010101" pitchFamily="50" charset="-127"/>
                    </a:rPr>
                    <a:t>→</a:t>
                  </a:r>
                </a:p>
              </p:txBody>
            </p:sp>
            <p:sp>
              <p:nvSpPr>
                <p:cNvPr id="32" name="순서도: 대체 처리 31">
                  <a:extLst>
                    <a:ext uri="{FF2B5EF4-FFF2-40B4-BE49-F238E27FC236}">
                      <a16:creationId xmlns:a16="http://schemas.microsoft.com/office/drawing/2014/main" id="{FD7F3F27-CB91-426B-BB3B-81D69196C837}"/>
                    </a:ext>
                  </a:extLst>
                </p:cNvPr>
                <p:cNvSpPr/>
                <p:nvPr/>
              </p:nvSpPr>
              <p:spPr bwMode="auto">
                <a:xfrm>
                  <a:off x="2377234" y="2050947"/>
                  <a:ext cx="379322" cy="367759"/>
                </a:xfrm>
                <a:prstGeom prst="flowChartAlternateProcess">
                  <a:avLst/>
                </a:prstGeom>
                <a:solidFill>
                  <a:schemeClr val="tx1"/>
                </a:solidFill>
                <a:ln w="25400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algn="ctr" defTabSz="914400" rtl="0" eaLnBrk="1" fontAlgn="base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ct val="0"/>
                    </a:spcAft>
                    <a:buClrTx/>
                    <a:buSzTx/>
                    <a:tabLst/>
                  </a:pPr>
                  <a:r>
                    <a:rPr lang="ko-KR" altLang="en-US" sz="1600" dirty="0">
                      <a:solidFill>
                        <a:schemeClr val="bg1"/>
                      </a:solidFill>
                      <a:latin typeface="나눔스퀘어 ExtraBold" panose="020B0600000101010101" pitchFamily="50" charset="-127"/>
                      <a:ea typeface="나눔스퀘어 ExtraBold" panose="020B0600000101010101" pitchFamily="50" charset="-127"/>
                    </a:rPr>
                    <a:t>←</a:t>
                  </a:r>
                </a:p>
              </p:txBody>
            </p:sp>
            <p:sp>
              <p:nvSpPr>
                <p:cNvPr id="33" name="순서도: 대체 처리 32">
                  <a:extLst>
                    <a:ext uri="{FF2B5EF4-FFF2-40B4-BE49-F238E27FC236}">
                      <a16:creationId xmlns:a16="http://schemas.microsoft.com/office/drawing/2014/main" id="{CD6FE384-35A4-4378-8710-7514CC3001DB}"/>
                    </a:ext>
                  </a:extLst>
                </p:cNvPr>
                <p:cNvSpPr/>
                <p:nvPr/>
              </p:nvSpPr>
              <p:spPr bwMode="auto">
                <a:xfrm>
                  <a:off x="2824499" y="2050947"/>
                  <a:ext cx="379322" cy="367759"/>
                </a:xfrm>
                <a:prstGeom prst="flowChartAlternateProcess">
                  <a:avLst/>
                </a:prstGeom>
                <a:solidFill>
                  <a:schemeClr val="tx1"/>
                </a:solidFill>
                <a:ln w="25400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algn="ctr" defTabSz="914400" rtl="0" eaLnBrk="1" fontAlgn="base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ct val="0"/>
                    </a:spcAft>
                    <a:buClrTx/>
                    <a:buSzTx/>
                    <a:tabLst/>
                  </a:pPr>
                  <a:r>
                    <a:rPr lang="ko-KR" altLang="en-US" sz="1600" dirty="0">
                      <a:solidFill>
                        <a:schemeClr val="bg1"/>
                      </a:solidFill>
                      <a:latin typeface="나눔스퀘어 ExtraBold" panose="020B0600000101010101" pitchFamily="50" charset="-127"/>
                      <a:ea typeface="나눔스퀘어 ExtraBold" panose="020B0600000101010101" pitchFamily="50" charset="-127"/>
                    </a:rPr>
                    <a:t>↓</a:t>
                  </a:r>
                </a:p>
              </p:txBody>
            </p:sp>
            <p:sp>
              <p:nvSpPr>
                <p:cNvPr id="34" name="순서도: 대체 처리 33">
                  <a:extLst>
                    <a:ext uri="{FF2B5EF4-FFF2-40B4-BE49-F238E27FC236}">
                      <a16:creationId xmlns:a16="http://schemas.microsoft.com/office/drawing/2014/main" id="{2F5E97A1-2805-4F42-8C53-F3CDB6F14CA4}"/>
                    </a:ext>
                  </a:extLst>
                </p:cNvPr>
                <p:cNvSpPr/>
                <p:nvPr/>
              </p:nvSpPr>
              <p:spPr bwMode="auto">
                <a:xfrm>
                  <a:off x="2831662" y="1622420"/>
                  <a:ext cx="379322" cy="367759"/>
                </a:xfrm>
                <a:prstGeom prst="flowChartAlternateProcess">
                  <a:avLst/>
                </a:prstGeom>
                <a:solidFill>
                  <a:schemeClr val="tx1"/>
                </a:solidFill>
                <a:ln w="25400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R="0" algn="ctr" defTabSz="914400" rtl="0" eaLnBrk="1" fontAlgn="base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ct val="0"/>
                    </a:spcAft>
                    <a:buClrTx/>
                    <a:buSzTx/>
                    <a:tabLst/>
                  </a:pPr>
                  <a:r>
                    <a:rPr lang="ko-KR" altLang="en-US" sz="1600" dirty="0">
                      <a:solidFill>
                        <a:schemeClr val="bg1"/>
                      </a:solidFill>
                      <a:latin typeface="나눔스퀘어 ExtraBold" panose="020B0600000101010101" pitchFamily="50" charset="-127"/>
                      <a:ea typeface="나눔스퀘어 ExtraBold" panose="020B0600000101010101" pitchFamily="50" charset="-127"/>
                    </a:rPr>
                    <a:t>↑</a:t>
                  </a:r>
                </a:p>
              </p:txBody>
            </p:sp>
          </p:grpSp>
          <p:pic>
            <p:nvPicPr>
              <p:cNvPr id="30" name="그림 20">
                <a:extLst>
                  <a:ext uri="{FF2B5EF4-FFF2-40B4-BE49-F238E27FC236}">
                    <a16:creationId xmlns:a16="http://schemas.microsoft.com/office/drawing/2014/main" id="{641DBE48-2826-45B8-8B2B-B21293702D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151" r="16388"/>
              <a:stretch>
                <a:fillRect/>
              </a:stretch>
            </p:blipFill>
            <p:spPr bwMode="auto">
              <a:xfrm rot="-1023014">
                <a:off x="2211678" y="1385923"/>
                <a:ext cx="511104" cy="756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35" name="직선 화살표 연결선 34">
              <a:extLst>
                <a:ext uri="{FF2B5EF4-FFF2-40B4-BE49-F238E27FC236}">
                  <a16:creationId xmlns:a16="http://schemas.microsoft.com/office/drawing/2014/main" id="{CB84BF60-F9A6-4057-B741-13ACA72EFF0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805966" y="4282564"/>
              <a:ext cx="688062" cy="0"/>
            </a:xfrm>
            <a:prstGeom prst="straightConnector1">
              <a:avLst/>
            </a:prstGeom>
            <a:solidFill>
              <a:schemeClr val="bg1"/>
            </a:solidFill>
            <a:ln w="19050" cap="flat" cmpd="sng" algn="ctr">
              <a:solidFill>
                <a:schemeClr val="bg2"/>
              </a:solidFill>
              <a:prstDash val="sysDot"/>
              <a:round/>
              <a:headEnd type="oval" w="med" len="med"/>
              <a:tailEnd type="triangle"/>
            </a:ln>
            <a:effectLst/>
          </p:spPr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C0ED2EE-D49B-457B-BCC2-6BC1A04CED32}"/>
                </a:ext>
              </a:extLst>
            </p:cNvPr>
            <p:cNvSpPr txBox="1"/>
            <p:nvPr/>
          </p:nvSpPr>
          <p:spPr>
            <a:xfrm>
              <a:off x="5338966" y="4708785"/>
              <a:ext cx="2949574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ko-KR" altLang="en-US" sz="20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미세조정 가능</a:t>
              </a:r>
              <a:r>
                <a:rPr lang="en-US" altLang="ko-KR" sz="20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!!</a:t>
              </a:r>
            </a:p>
            <a:p>
              <a:pPr algn="ctr">
                <a:spcBef>
                  <a:spcPts val="0"/>
                </a:spcBef>
              </a:pPr>
              <a:r>
                <a:rPr lang="en-US" altLang="ko-KR" sz="20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(</a:t>
              </a:r>
              <a:r>
                <a:rPr lang="ko-KR" altLang="en-US" sz="20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정교한 작업이 필요할 때</a:t>
              </a:r>
              <a:r>
                <a:rPr lang="en-US" altLang="ko-KR" sz="2000" b="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)</a:t>
              </a:r>
              <a:endParaRPr lang="ko-KR" altLang="en-US" sz="2000" b="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37" name="순서도: 대체 처리 36">
              <a:extLst>
                <a:ext uri="{FF2B5EF4-FFF2-40B4-BE49-F238E27FC236}">
                  <a16:creationId xmlns:a16="http://schemas.microsoft.com/office/drawing/2014/main" id="{F3DE745F-1A65-4569-8C29-343157D9D91D}"/>
                </a:ext>
              </a:extLst>
            </p:cNvPr>
            <p:cNvSpPr/>
            <p:nvPr/>
          </p:nvSpPr>
          <p:spPr bwMode="auto">
            <a:xfrm>
              <a:off x="4298199" y="5463730"/>
              <a:ext cx="828910" cy="367759"/>
            </a:xfrm>
            <a:prstGeom prst="flowChartAlternateProcess">
              <a:avLst/>
            </a:prstGeom>
            <a:solidFill>
              <a:schemeClr val="tx1"/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60000"/>
                </a:prstClr>
              </a:outerShdw>
            </a:effectLst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1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altLang="ko-KR" sz="1600" dirty="0">
                  <a:solidFill>
                    <a:schemeClr val="bg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Alt</a:t>
              </a:r>
              <a:endParaRPr lang="ko-KR" altLang="en-US" sz="16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id="{16DBCF15-EB22-4E7E-A679-51F3FE7894A7}"/>
                </a:ext>
              </a:extLst>
            </p:cNvPr>
            <p:cNvGrpSpPr/>
            <p:nvPr/>
          </p:nvGrpSpPr>
          <p:grpSpPr>
            <a:xfrm>
              <a:off x="3704695" y="5487312"/>
              <a:ext cx="320450" cy="320594"/>
              <a:chOff x="5341994" y="2319338"/>
              <a:chExt cx="320450" cy="320594"/>
            </a:xfrm>
          </p:grpSpPr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44B9C36E-F97A-40F9-A205-26B8116FB68C}"/>
                  </a:ext>
                </a:extLst>
              </p:cNvPr>
              <p:cNvSpPr/>
              <p:nvPr/>
            </p:nvSpPr>
            <p:spPr bwMode="auto">
              <a:xfrm>
                <a:off x="5341994" y="2319338"/>
                <a:ext cx="320450" cy="32059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R="0" algn="ctr" defTabSz="914400" rtl="0" eaLnBrk="1" fontAlgn="base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tabLst/>
                </a:pPr>
                <a:endParaRPr lang="ko-KR" altLang="en-US" sz="1400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endParaRPr>
              </a:p>
            </p:txBody>
          </p:sp>
          <p:sp>
            <p:nvSpPr>
              <p:cNvPr id="40" name="더하기 기호 39">
                <a:extLst>
                  <a:ext uri="{FF2B5EF4-FFF2-40B4-BE49-F238E27FC236}">
                    <a16:creationId xmlns:a16="http://schemas.microsoft.com/office/drawing/2014/main" id="{3082621A-E09F-4E73-A272-99EF949B9B6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76218" y="2353634"/>
                <a:ext cx="252000" cy="252000"/>
              </a:xfrm>
              <a:prstGeom prst="mathPlus">
                <a:avLst/>
              </a:prstGeom>
              <a:solidFill>
                <a:schemeClr val="tx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72000" rIns="72000" rtlCol="0" anchor="ctr"/>
              <a:lstStyle/>
              <a:p>
                <a:pPr algn="ctr" latinLnBrk="0"/>
                <a:endParaRPr lang="ko-KR" altLang="en-US" sz="1200" b="1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Arial" pitchFamily="34" charset="0"/>
                </a:endParaRPr>
              </a:p>
            </p:txBody>
          </p:sp>
        </p:grp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C9F59ECE-4E95-438A-BB4D-F51D8EA46D40}"/>
                </a:ext>
              </a:extLst>
            </p:cNvPr>
            <p:cNvSpPr/>
            <p:nvPr/>
          </p:nvSpPr>
          <p:spPr>
            <a:xfrm>
              <a:off x="8672142" y="3863621"/>
              <a:ext cx="9557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Bef>
                  <a:spcPts val="0"/>
                </a:spcBef>
              </a:pPr>
              <a:r>
                <a:rPr lang="ko-KR" altLang="en-US" sz="1800" b="0" dirty="0">
                  <a:solidFill>
                    <a:srgbClr val="000000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스르륵</a:t>
              </a:r>
              <a:r>
                <a:rPr lang="en-US" altLang="ko-KR" sz="1800" b="0" dirty="0">
                  <a:solidFill>
                    <a:srgbClr val="000000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~</a:t>
              </a:r>
            </a:p>
          </p:txBody>
        </p:sp>
        <p:sp>
          <p:nvSpPr>
            <p:cNvPr id="43" name="타원 42">
              <a:extLst>
                <a:ext uri="{FF2B5EF4-FFF2-40B4-BE49-F238E27FC236}">
                  <a16:creationId xmlns:a16="http://schemas.microsoft.com/office/drawing/2014/main" id="{918FCA28-626A-42FD-B725-FD8E72C9333A}"/>
                </a:ext>
              </a:extLst>
            </p:cNvPr>
            <p:cNvSpPr/>
            <p:nvPr/>
          </p:nvSpPr>
          <p:spPr bwMode="auto">
            <a:xfrm>
              <a:off x="8288541" y="4507564"/>
              <a:ext cx="1215000" cy="1215000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1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tabLst/>
              </a:pPr>
              <a:endParaRPr lang="ko-KR" altLang="en-US" sz="1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45" name="타원 44">
              <a:extLst>
                <a:ext uri="{FF2B5EF4-FFF2-40B4-BE49-F238E27FC236}">
                  <a16:creationId xmlns:a16="http://schemas.microsoft.com/office/drawing/2014/main" id="{1AC85073-AF1F-4980-9E81-549A07AEE6E5}"/>
                </a:ext>
              </a:extLst>
            </p:cNvPr>
            <p:cNvSpPr/>
            <p:nvPr/>
          </p:nvSpPr>
          <p:spPr bwMode="auto">
            <a:xfrm>
              <a:off x="8390123" y="4507564"/>
              <a:ext cx="1215000" cy="1215000"/>
            </a:xfrm>
            <a:prstGeom prst="ellipse">
              <a:avLst/>
            </a:prstGeom>
            <a:noFill/>
            <a:ln w="25400" cap="flat" cmpd="sng" algn="ctr">
              <a:solidFill>
                <a:schemeClr val="bg2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1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tabLst/>
              </a:pPr>
              <a:endParaRPr lang="ko-KR" altLang="en-US" sz="1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46" name="타원 45">
              <a:extLst>
                <a:ext uri="{FF2B5EF4-FFF2-40B4-BE49-F238E27FC236}">
                  <a16:creationId xmlns:a16="http://schemas.microsoft.com/office/drawing/2014/main" id="{4C83DCC0-1D13-406C-B74F-E026F9CDE772}"/>
                </a:ext>
              </a:extLst>
            </p:cNvPr>
            <p:cNvSpPr/>
            <p:nvPr/>
          </p:nvSpPr>
          <p:spPr bwMode="auto">
            <a:xfrm>
              <a:off x="8491705" y="4507564"/>
              <a:ext cx="1215000" cy="1215000"/>
            </a:xfrm>
            <a:prstGeom prst="ellipse">
              <a:avLst/>
            </a:prstGeom>
            <a:noFill/>
            <a:ln w="25400" cap="flat" cmpd="sng" algn="ctr">
              <a:solidFill>
                <a:schemeClr val="bg2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1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tabLst/>
              </a:pPr>
              <a:endParaRPr lang="ko-KR" altLang="en-US" sz="1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47" name="타원 46">
              <a:extLst>
                <a:ext uri="{FF2B5EF4-FFF2-40B4-BE49-F238E27FC236}">
                  <a16:creationId xmlns:a16="http://schemas.microsoft.com/office/drawing/2014/main" id="{D9F406B2-F4A8-474D-A665-5DB6204AFB46}"/>
                </a:ext>
              </a:extLst>
            </p:cNvPr>
            <p:cNvSpPr/>
            <p:nvPr/>
          </p:nvSpPr>
          <p:spPr bwMode="auto">
            <a:xfrm>
              <a:off x="8593287" y="4507564"/>
              <a:ext cx="1215000" cy="1215000"/>
            </a:xfrm>
            <a:prstGeom prst="ellipse">
              <a:avLst/>
            </a:prstGeom>
            <a:noFill/>
            <a:ln w="25400" cap="flat" cmpd="sng" algn="ctr">
              <a:solidFill>
                <a:schemeClr val="bg2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1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tabLst/>
              </a:pPr>
              <a:endParaRPr lang="ko-KR" altLang="en-US" sz="1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48" name="타원 47">
              <a:extLst>
                <a:ext uri="{FF2B5EF4-FFF2-40B4-BE49-F238E27FC236}">
                  <a16:creationId xmlns:a16="http://schemas.microsoft.com/office/drawing/2014/main" id="{D363B9B2-B4A7-4BB9-AF40-F0D77B60D42A}"/>
                </a:ext>
              </a:extLst>
            </p:cNvPr>
            <p:cNvSpPr/>
            <p:nvPr/>
          </p:nvSpPr>
          <p:spPr bwMode="auto">
            <a:xfrm>
              <a:off x="8796453" y="4507564"/>
              <a:ext cx="1215000" cy="1215000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latinLnBrk="1" hangingPunct="1">
                <a:spcBef>
                  <a:spcPts val="0"/>
                </a:spcBef>
              </a:pPr>
              <a:endParaRPr lang="ko-KR" altLang="en-US" sz="1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49" name="타원 48">
              <a:extLst>
                <a:ext uri="{FF2B5EF4-FFF2-40B4-BE49-F238E27FC236}">
                  <a16:creationId xmlns:a16="http://schemas.microsoft.com/office/drawing/2014/main" id="{9E76EE9C-A035-47B2-895D-7554E6E145F9}"/>
                </a:ext>
              </a:extLst>
            </p:cNvPr>
            <p:cNvSpPr/>
            <p:nvPr/>
          </p:nvSpPr>
          <p:spPr bwMode="auto">
            <a:xfrm>
              <a:off x="8694869" y="4507564"/>
              <a:ext cx="1215000" cy="1215000"/>
            </a:xfrm>
            <a:prstGeom prst="ellipse">
              <a:avLst/>
            </a:prstGeom>
            <a:noFill/>
            <a:ln w="25400" cap="flat" cmpd="sng" algn="ctr">
              <a:solidFill>
                <a:schemeClr val="bg2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1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tabLst/>
              </a:pPr>
              <a:endParaRPr lang="ko-KR" altLang="en-US" sz="1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cxnSp>
          <p:nvCxnSpPr>
            <p:cNvPr id="51" name="직선 연결선 50">
              <a:extLst>
                <a:ext uri="{FF2B5EF4-FFF2-40B4-BE49-F238E27FC236}">
                  <a16:creationId xmlns:a16="http://schemas.microsoft.com/office/drawing/2014/main" id="{495D10CD-3036-440C-BCA0-512DD77C4CE5}"/>
                </a:ext>
              </a:extLst>
            </p:cNvPr>
            <p:cNvCxnSpPr/>
            <p:nvPr/>
          </p:nvCxnSpPr>
          <p:spPr bwMode="auto">
            <a:xfrm>
              <a:off x="1747925" y="3699000"/>
              <a:ext cx="8740150" cy="0"/>
            </a:xfrm>
            <a:prstGeom prst="line">
              <a:avLst/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50000"/>
                </a:schemeClr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8665059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6" r="3872" b="9371"/>
          <a:stretch/>
        </p:blipFill>
        <p:spPr>
          <a:xfrm>
            <a:off x="-14402" y="-9525"/>
            <a:ext cx="12227330" cy="68808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-14402" y="-9524"/>
            <a:ext cx="12248301" cy="6890342"/>
          </a:xfrm>
          <a:prstGeom prst="rect">
            <a:avLst/>
          </a:prstGeom>
          <a:solidFill>
            <a:schemeClr val="tx1">
              <a:alpha val="56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 ExtraBold" panose="020D0904000000000000" pitchFamily="50" charset="-127"/>
              <a:ea typeface="나눔고딕 ExtraBold" panose="020D0904000000000000" pitchFamily="50" charset="-127"/>
              <a:cs typeface="+mn-cs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1888302" y="2390511"/>
            <a:ext cx="8415000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417" y="1599115"/>
            <a:ext cx="716215" cy="716212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167D3E3A-FF5B-40DC-A201-546E9B2F5234}"/>
              </a:ext>
            </a:extLst>
          </p:cNvPr>
          <p:cNvSpPr/>
          <p:nvPr/>
        </p:nvSpPr>
        <p:spPr>
          <a:xfrm>
            <a:off x="1506540" y="3018117"/>
            <a:ext cx="917892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보고서 시각화를 돕는 소스</a:t>
            </a:r>
            <a:endParaRPr lang="en-US" altLang="ko-KR" sz="5000" dirty="0">
              <a:solidFill>
                <a:srgbClr val="FFFF00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4B39245-31BC-41E5-B81B-22051C8FE468}"/>
              </a:ext>
            </a:extLst>
          </p:cNvPr>
          <p:cNvSpPr/>
          <p:nvPr/>
        </p:nvSpPr>
        <p:spPr bwMode="auto">
          <a:xfrm>
            <a:off x="1888302" y="1005115"/>
            <a:ext cx="1188000" cy="1188000"/>
          </a:xfrm>
          <a:prstGeom prst="rect">
            <a:avLst/>
          </a:prstGeom>
          <a:solidFill>
            <a:schemeClr val="tx1">
              <a:alpha val="42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32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10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99E080-AECA-4FFB-B784-B96B179DC7D5}"/>
              </a:ext>
            </a:extLst>
          </p:cNvPr>
          <p:cNvSpPr txBox="1"/>
          <p:nvPr/>
        </p:nvSpPr>
        <p:spPr>
          <a:xfrm>
            <a:off x="6357291" y="1953439"/>
            <a:ext cx="3105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spcBef>
                <a:spcPts val="0"/>
              </a:spcBef>
            </a:pP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보고서 작성의 기술 </a:t>
            </a:r>
            <a:r>
              <a:rPr lang="en-US" altLang="ko-KR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with </a:t>
            </a: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파워포인트</a:t>
            </a:r>
          </a:p>
        </p:txBody>
      </p:sp>
    </p:spTree>
    <p:extLst>
      <p:ext uri="{BB962C8B-B14F-4D97-AF65-F5344CB8AC3E}">
        <p14:creationId xmlns:p14="http://schemas.microsoft.com/office/powerpoint/2010/main" val="239006951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7" y="2420109"/>
            <a:ext cx="3569203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262410"/>
            <a:ext cx="3737417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보고서 시각화를 돕는 소스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457253"/>
            <a:ext cx="5533218" cy="15234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사진</a:t>
            </a:r>
            <a:r>
              <a:rPr lang="en-US" altLang="ko-KR" sz="1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(</a:t>
            </a:r>
            <a:r>
              <a:rPr lang="ko-KR" altLang="en-US" sz="1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이미지</a:t>
            </a:r>
            <a:r>
              <a:rPr lang="en-US" altLang="ko-KR" sz="1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)</a:t>
            </a:r>
            <a:r>
              <a:rPr lang="en-US" altLang="ko-KR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 </a:t>
            </a: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다루기</a:t>
            </a:r>
            <a:endParaRPr lang="en-US" altLang="ko-KR" sz="2800" b="0" dirty="0">
              <a:solidFill>
                <a:schemeClr val="bg2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픽토그램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다루기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664BFA63-A025-4B3F-B068-7745C4481390}"/>
              </a:ext>
            </a:extLst>
          </p:cNvPr>
          <p:cNvSpPr/>
          <p:nvPr/>
        </p:nvSpPr>
        <p:spPr bwMode="auto">
          <a:xfrm>
            <a:off x="6524464" y="2336001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EF4E0987-AA27-4828-A58F-C843202730BF}"/>
              </a:ext>
            </a:extLst>
          </p:cNvPr>
          <p:cNvSpPr/>
          <p:nvPr/>
        </p:nvSpPr>
        <p:spPr bwMode="auto">
          <a:xfrm>
            <a:off x="6863207" y="2336001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2768E2A-ADAB-4DB9-A845-56280E812C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568B5EE8-6332-4593-B2B9-A169D8E06AB7}"/>
              </a:ext>
            </a:extLst>
          </p:cNvPr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815CF1B-DCCD-4B9C-AA4F-4C64507452A8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10</a:t>
            </a: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A970B918-FF03-41F9-9197-737D2464EEC9}"/>
              </a:ext>
            </a:extLst>
          </p:cNvPr>
          <p:cNvSpPr/>
          <p:nvPr/>
        </p:nvSpPr>
        <p:spPr bwMode="auto">
          <a:xfrm>
            <a:off x="7201950" y="2336001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616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 bwMode="auto">
          <a:xfrm>
            <a:off x="291000" y="273858"/>
            <a:ext cx="11901000" cy="500142"/>
          </a:xfrm>
          <a:prstGeom prst="rect">
            <a:avLst/>
          </a:prstGeom>
          <a:solidFill>
            <a:schemeClr val="accent3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6" name="직사각형 25"/>
          <p:cNvSpPr/>
          <p:nvPr/>
        </p:nvSpPr>
        <p:spPr bwMode="auto">
          <a:xfrm>
            <a:off x="0" y="269702"/>
            <a:ext cx="340519" cy="500142"/>
          </a:xfrm>
          <a:prstGeom prst="rect">
            <a:avLst/>
          </a:prstGeom>
          <a:solidFill>
            <a:srgbClr val="E44A35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77E2BCA7-C6E2-4147-B594-158C93D80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58939"/>
            <a:ext cx="11565000" cy="535671"/>
          </a:xfrm>
        </p:spPr>
        <p:txBody>
          <a:bodyPr/>
          <a:lstStyle/>
          <a:p>
            <a:r>
              <a:rPr lang="ko-KR" altLang="en-US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불투명 도형 활용 텍스트 입력하기</a:t>
            </a:r>
            <a:endParaRPr lang="ko-KR" altLang="en-US" sz="2000" dirty="0">
              <a:solidFill>
                <a:schemeClr val="bg2"/>
              </a:solidFill>
            </a:endParaRPr>
          </a:p>
        </p:txBody>
      </p:sp>
      <p:sp>
        <p:nvSpPr>
          <p:cNvPr id="11" name="텍스트 개체 틀 2">
            <a:extLst>
              <a:ext uri="{FF2B5EF4-FFF2-40B4-BE49-F238E27FC236}">
                <a16:creationId xmlns:a16="http://schemas.microsoft.com/office/drawing/2014/main" id="{1BE49C05-1CBF-41CF-8540-7390ED600ECD}"/>
              </a:ext>
            </a:extLst>
          </p:cNvPr>
          <p:cNvSpPr txBox="1">
            <a:spLocks/>
          </p:cNvSpPr>
          <p:nvPr/>
        </p:nvSpPr>
        <p:spPr>
          <a:xfrm>
            <a:off x="705010" y="1066051"/>
            <a:ext cx="10775792" cy="742949"/>
          </a:xfrm>
          <a:prstGeom prst="rect">
            <a:avLst/>
          </a:prstGeom>
        </p:spPr>
        <p:txBody>
          <a:bodyPr/>
          <a:lstStyle>
            <a:lvl1pPr marL="263525" indent="-263525" algn="l" defTabSz="739775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q"/>
              <a:defRPr kumimoji="1" sz="16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609600" indent="-166688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–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909638" indent="-120650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·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252538" indent="-163513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-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1635125" indent="-203200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0923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5495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0067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4639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indent="0" algn="ctr">
              <a:buNone/>
            </a:pPr>
            <a:r>
              <a:rPr lang="ko-KR" altLang="en-US" sz="260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불투명 도형</a:t>
            </a:r>
            <a:r>
              <a:rPr lang="ko-KR" altLang="en-US" sz="2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에 텍스트를 입력하면 가독성이 높아짐</a:t>
            </a:r>
            <a:r>
              <a:rPr lang="en-US" altLang="ko-KR" sz="2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2D1DD085-E150-42B4-8265-A6BD89ACE2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6" t="19926" r="3976" b="22495"/>
          <a:stretch/>
        </p:blipFill>
        <p:spPr>
          <a:xfrm>
            <a:off x="246000" y="1673999"/>
            <a:ext cx="11700000" cy="486000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5F72D7F-D854-409E-A36D-274EC9BF56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0602" y="6557247"/>
            <a:ext cx="239039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lvl="0" algn="l" eaLnBrk="1" hangingPunct="1">
              <a:spcBef>
                <a:spcPct val="0"/>
              </a:spcBef>
              <a:defRPr/>
            </a:pPr>
            <a:r>
              <a:rPr lang="en-US" altLang="ko-KR" sz="900" b="0" i="1" dirty="0">
                <a:solidFill>
                  <a:srgbClr val="000000"/>
                </a:solidFill>
                <a:latin typeface="Noto Sans CJK KR Bold"/>
                <a:ea typeface="Noto Sans CJK KR Bold"/>
              </a:rPr>
              <a:t>[</a:t>
            </a:r>
            <a:r>
              <a:rPr lang="ko-KR" altLang="en-US" sz="900" b="0" i="1" dirty="0">
                <a:solidFill>
                  <a:srgbClr val="000000"/>
                </a:solidFill>
                <a:latin typeface="Noto Sans CJK KR Bold"/>
                <a:ea typeface="Noto Sans CJK KR Bold"/>
              </a:rPr>
              <a:t>사진 출처</a:t>
            </a:r>
            <a:r>
              <a:rPr lang="en-US" altLang="ko-KR" sz="900" b="0" i="1" dirty="0">
                <a:solidFill>
                  <a:srgbClr val="000000"/>
                </a:solidFill>
                <a:latin typeface="Noto Sans CJK KR Bold"/>
                <a:ea typeface="Noto Sans CJK KR Bold"/>
              </a:rPr>
              <a:t>] </a:t>
            </a:r>
            <a:r>
              <a:rPr lang="ko-KR" altLang="en-US" sz="900" b="0" i="1" dirty="0">
                <a:solidFill>
                  <a:srgbClr val="000000"/>
                </a:solidFill>
                <a:latin typeface="Noto Sans CJK KR Bold"/>
                <a:ea typeface="Noto Sans CJK KR Bold"/>
              </a:rPr>
              <a:t>픽사베이</a:t>
            </a:r>
            <a:r>
              <a:rPr lang="en-US" altLang="ko-KR" sz="900" b="0" i="1" dirty="0">
                <a:solidFill>
                  <a:srgbClr val="000000"/>
                </a:solidFill>
                <a:latin typeface="Noto Sans CJK KR Bold"/>
                <a:ea typeface="Noto Sans CJK KR Bold"/>
              </a:rPr>
              <a:t>, https://pixabay.com</a:t>
            </a:r>
          </a:p>
        </p:txBody>
      </p:sp>
    </p:spTree>
    <p:extLst>
      <p:ext uri="{BB962C8B-B14F-4D97-AF65-F5344CB8AC3E}">
        <p14:creationId xmlns:p14="http://schemas.microsoft.com/office/powerpoint/2010/main" val="69074768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 bwMode="auto">
          <a:xfrm>
            <a:off x="291000" y="273858"/>
            <a:ext cx="11901000" cy="500142"/>
          </a:xfrm>
          <a:prstGeom prst="rect">
            <a:avLst/>
          </a:prstGeom>
          <a:solidFill>
            <a:schemeClr val="accent3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6" name="직사각형 25"/>
          <p:cNvSpPr/>
          <p:nvPr/>
        </p:nvSpPr>
        <p:spPr bwMode="auto">
          <a:xfrm>
            <a:off x="0" y="269702"/>
            <a:ext cx="340519" cy="500142"/>
          </a:xfrm>
          <a:prstGeom prst="rect">
            <a:avLst/>
          </a:prstGeom>
          <a:solidFill>
            <a:srgbClr val="E44A35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7CE119B-3A1B-4682-B219-F06A02B11C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2650" y="2070841"/>
            <a:ext cx="5715600" cy="3960000"/>
          </a:xfrm>
          <a:prstGeom prst="rect">
            <a:avLst/>
          </a:prstGeom>
          <a:ln w="6350">
            <a:solidFill>
              <a:schemeClr val="bg1">
                <a:lumMod val="75000"/>
              </a:schemeClr>
            </a:solidFill>
          </a:ln>
        </p:spPr>
      </p:pic>
      <p:sp>
        <p:nvSpPr>
          <p:cNvPr id="10" name="제목 1">
            <a:extLst>
              <a:ext uri="{FF2B5EF4-FFF2-40B4-BE49-F238E27FC236}">
                <a16:creationId xmlns:a16="http://schemas.microsoft.com/office/drawing/2014/main" id="{77E2BCA7-C6E2-4147-B594-158C93D80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58939"/>
            <a:ext cx="11565000" cy="535671"/>
          </a:xfrm>
        </p:spPr>
        <p:txBody>
          <a:bodyPr/>
          <a:lstStyle/>
          <a:p>
            <a:r>
              <a:rPr lang="ko-KR" altLang="en-US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불투명 도형 활용 텍스트 입력하기</a:t>
            </a:r>
            <a:endParaRPr lang="ko-KR" altLang="en-US" sz="2000" dirty="0">
              <a:solidFill>
                <a:schemeClr val="bg2"/>
              </a:solidFill>
            </a:endParaRPr>
          </a:p>
        </p:txBody>
      </p:sp>
      <p:sp>
        <p:nvSpPr>
          <p:cNvPr id="11" name="텍스트 개체 틀 2">
            <a:extLst>
              <a:ext uri="{FF2B5EF4-FFF2-40B4-BE49-F238E27FC236}">
                <a16:creationId xmlns:a16="http://schemas.microsoft.com/office/drawing/2014/main" id="{1BE49C05-1CBF-41CF-8540-7390ED600ECD}"/>
              </a:ext>
            </a:extLst>
          </p:cNvPr>
          <p:cNvSpPr txBox="1">
            <a:spLocks/>
          </p:cNvSpPr>
          <p:nvPr/>
        </p:nvSpPr>
        <p:spPr>
          <a:xfrm>
            <a:off x="705010" y="1066051"/>
            <a:ext cx="10775792" cy="742949"/>
          </a:xfrm>
          <a:prstGeom prst="rect">
            <a:avLst/>
          </a:prstGeom>
        </p:spPr>
        <p:txBody>
          <a:bodyPr/>
          <a:lstStyle>
            <a:lvl1pPr marL="263525" indent="-263525" algn="l" defTabSz="739775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q"/>
              <a:defRPr kumimoji="1" sz="16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609600" indent="-166688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–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909638" indent="-120650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·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252538" indent="-163513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-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1635125" indent="-203200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0923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5495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0067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4639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indent="0" algn="ctr">
              <a:buNone/>
            </a:pPr>
            <a:r>
              <a:rPr lang="ko-KR" altLang="en-US" sz="260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불투명 도형</a:t>
            </a:r>
            <a:r>
              <a:rPr lang="ko-KR" altLang="en-US" sz="2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에 텍스트를 입력하면 가독성이 높아짐</a:t>
            </a:r>
            <a:r>
              <a:rPr lang="en-US" altLang="ko-KR" sz="2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B49F8F5D-8005-448E-8199-37BD3A7754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0"/>
          <a:stretch/>
        </p:blipFill>
        <p:spPr>
          <a:xfrm>
            <a:off x="308750" y="2070841"/>
            <a:ext cx="5712793" cy="3960000"/>
          </a:xfrm>
          <a:prstGeom prst="rect">
            <a:avLst/>
          </a:prstGeom>
          <a:ln w="6350">
            <a:solidFill>
              <a:schemeClr val="bg1">
                <a:lumMod val="75000"/>
              </a:schemeClr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F0823E5-68DB-4C7C-8E83-D59305AB3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0602" y="6557247"/>
            <a:ext cx="239039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1pPr>
            <a:lvl2pPr marL="742950" indent="-28575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2pPr>
            <a:lvl3pPr marL="11430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3pPr>
            <a:lvl4pPr marL="16002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4pPr>
            <a:lvl5pPr marL="2057400" indent="-228600" algn="ctr" latinLnBrk="1">
              <a:spcBef>
                <a:spcPct val="50000"/>
              </a:spcBef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Arial" panose="020B0604020202020204" pitchFamily="34" charset="0"/>
                <a:ea typeface="돋움" panose="020B0600000101010101" pitchFamily="50" charset="-127"/>
              </a:defRPr>
            </a:lvl9pPr>
          </a:lstStyle>
          <a:p>
            <a:pPr lvl="0" algn="l" eaLnBrk="1" hangingPunct="1">
              <a:spcBef>
                <a:spcPct val="0"/>
              </a:spcBef>
              <a:defRPr/>
            </a:pPr>
            <a:r>
              <a:rPr lang="en-US" altLang="ko-KR" sz="900" b="0" i="1" dirty="0">
                <a:solidFill>
                  <a:srgbClr val="000000"/>
                </a:solidFill>
                <a:latin typeface="Noto Sans CJK KR Bold"/>
                <a:ea typeface="Noto Sans CJK KR Bold"/>
              </a:rPr>
              <a:t>[</a:t>
            </a:r>
            <a:r>
              <a:rPr lang="ko-KR" altLang="en-US" sz="900" b="0" i="1" dirty="0">
                <a:solidFill>
                  <a:srgbClr val="000000"/>
                </a:solidFill>
                <a:latin typeface="Noto Sans CJK KR Bold"/>
                <a:ea typeface="Noto Sans CJK KR Bold"/>
              </a:rPr>
              <a:t>사진 출처</a:t>
            </a:r>
            <a:r>
              <a:rPr lang="en-US" altLang="ko-KR" sz="900" b="0" i="1" dirty="0">
                <a:solidFill>
                  <a:srgbClr val="000000"/>
                </a:solidFill>
                <a:latin typeface="Noto Sans CJK KR Bold"/>
                <a:ea typeface="Noto Sans CJK KR Bold"/>
              </a:rPr>
              <a:t>] </a:t>
            </a:r>
            <a:r>
              <a:rPr lang="ko-KR" altLang="en-US" sz="900" b="0" i="1" dirty="0">
                <a:solidFill>
                  <a:srgbClr val="000000"/>
                </a:solidFill>
                <a:latin typeface="Noto Sans CJK KR Bold"/>
                <a:ea typeface="Noto Sans CJK KR Bold"/>
              </a:rPr>
              <a:t>픽사베이</a:t>
            </a:r>
            <a:r>
              <a:rPr lang="en-US" altLang="ko-KR" sz="900" b="0" i="1" dirty="0">
                <a:solidFill>
                  <a:srgbClr val="000000"/>
                </a:solidFill>
                <a:latin typeface="Noto Sans CJK KR Bold"/>
                <a:ea typeface="Noto Sans CJK KR Bold"/>
              </a:rPr>
              <a:t>, https://pixabay.com</a:t>
            </a:r>
          </a:p>
        </p:txBody>
      </p:sp>
    </p:spTree>
    <p:extLst>
      <p:ext uri="{BB962C8B-B14F-4D97-AF65-F5344CB8AC3E}">
        <p14:creationId xmlns:p14="http://schemas.microsoft.com/office/powerpoint/2010/main" val="270649688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b="0" kern="0" dirty="0"/>
              <a:t>사진 활용 </a:t>
            </a:r>
            <a:r>
              <a:rPr lang="en-US" altLang="ko-KR" b="0" kern="0" dirty="0"/>
              <a:t>[</a:t>
            </a:r>
            <a:r>
              <a:rPr lang="ko-KR" altLang="en-US" b="0" kern="0" dirty="0"/>
              <a:t>표지</a:t>
            </a:r>
            <a:r>
              <a:rPr lang="en-US" altLang="ko-KR" b="0" kern="0" dirty="0"/>
              <a:t>] &amp;</a:t>
            </a:r>
            <a:r>
              <a:rPr lang="ko-KR" altLang="en-US" b="0" kern="0" dirty="0"/>
              <a:t> </a:t>
            </a:r>
            <a:r>
              <a:rPr lang="en-US" altLang="ko-KR" b="0" kern="0" dirty="0"/>
              <a:t>[</a:t>
            </a:r>
            <a:r>
              <a:rPr lang="ko-KR" altLang="en-US" b="0" kern="0" dirty="0"/>
              <a:t>본문</a:t>
            </a:r>
            <a:r>
              <a:rPr lang="en-US" altLang="ko-KR" b="0" kern="0" dirty="0"/>
              <a:t>] </a:t>
            </a:r>
            <a:r>
              <a:rPr lang="ko-KR" altLang="en-US" b="0" kern="0" dirty="0"/>
              <a:t>만들기</a:t>
            </a:r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A1E664D7-DBD6-428E-B112-B00DE0A6B8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488" y="2071125"/>
            <a:ext cx="5715600" cy="3960000"/>
          </a:xfrm>
          <a:prstGeom prst="rect">
            <a:avLst/>
          </a:prstGeom>
          <a:ln w="6350">
            <a:solidFill>
              <a:schemeClr val="bg1">
                <a:lumMod val="75000"/>
              </a:schemeClr>
            </a:solidFill>
          </a:ln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D30614F2-EAF5-403A-A563-3F29406862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6114" y="2071125"/>
            <a:ext cx="5717577" cy="3960000"/>
          </a:xfrm>
          <a:prstGeom prst="rect">
            <a:avLst/>
          </a:prstGeom>
          <a:ln w="6350">
            <a:solidFill>
              <a:schemeClr val="bg1">
                <a:lumMod val="75000"/>
              </a:schemeClr>
            </a:solidFill>
          </a:ln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415C71D7-8CB3-4272-AB54-D6C2A80ACD95}"/>
              </a:ext>
            </a:extLst>
          </p:cNvPr>
          <p:cNvGrpSpPr/>
          <p:nvPr/>
        </p:nvGrpSpPr>
        <p:grpSpPr>
          <a:xfrm>
            <a:off x="318563" y="1314192"/>
            <a:ext cx="5703526" cy="494808"/>
            <a:chOff x="1723322" y="930980"/>
            <a:chExt cx="2430000" cy="494808"/>
          </a:xfrm>
        </p:grpSpPr>
        <p:sp>
          <p:nvSpPr>
            <p:cNvPr id="11" name="Text Box 6">
              <a:extLst>
                <a:ext uri="{FF2B5EF4-FFF2-40B4-BE49-F238E27FC236}">
                  <a16:creationId xmlns:a16="http://schemas.microsoft.com/office/drawing/2014/main" id="{ED9F245B-49E2-4AE6-BFB2-63F55F8076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3322" y="930980"/>
              <a:ext cx="2430000" cy="46384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 algn="ctr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kumimoji="0" lang="en-US" altLang="ko-KR" sz="2400" kern="0" dirty="0">
                  <a:solidFill>
                    <a:sysClr val="windowText" lastClr="000000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Arial" pitchFamily="34" charset="0"/>
                </a:rPr>
                <a:t>[</a:t>
              </a:r>
              <a:r>
                <a:rPr kumimoji="0" lang="ko-KR" altLang="en-US" sz="2400" kern="0" dirty="0">
                  <a:solidFill>
                    <a:sysClr val="windowText" lastClr="000000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Arial" pitchFamily="34" charset="0"/>
                </a:rPr>
                <a:t>표지</a:t>
              </a:r>
              <a:r>
                <a:rPr kumimoji="0" lang="en-US" altLang="ko-KR" sz="2400" kern="0" dirty="0">
                  <a:solidFill>
                    <a:sysClr val="windowText" lastClr="000000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Arial" pitchFamily="34" charset="0"/>
                </a:rPr>
                <a:t>] </a:t>
              </a:r>
              <a:r>
                <a:rPr kumimoji="0" lang="ko-KR" altLang="en-US" sz="2400" kern="0" dirty="0">
                  <a:solidFill>
                    <a:sysClr val="windowText" lastClr="000000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Arial" pitchFamily="34" charset="0"/>
                </a:rPr>
                <a:t>만들기</a:t>
              </a:r>
            </a:p>
          </p:txBody>
        </p:sp>
        <p:cxnSp>
          <p:nvCxnSpPr>
            <p:cNvPr id="12" name="직선 연결선 11">
              <a:extLst>
                <a:ext uri="{FF2B5EF4-FFF2-40B4-BE49-F238E27FC236}">
                  <a16:creationId xmlns:a16="http://schemas.microsoft.com/office/drawing/2014/main" id="{8AC37296-FAAA-4B61-9C97-6D3DE4B90DCB}"/>
                </a:ext>
              </a:extLst>
            </p:cNvPr>
            <p:cNvCxnSpPr/>
            <p:nvPr/>
          </p:nvCxnSpPr>
          <p:spPr>
            <a:xfrm>
              <a:off x="1723322" y="1425788"/>
              <a:ext cx="24300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</a:ln>
            <a:effectLst/>
          </p:spPr>
        </p:cxn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BB9EB1B2-4122-4410-8DF0-9322B72E4D26}"/>
              </a:ext>
            </a:extLst>
          </p:cNvPr>
          <p:cNvGrpSpPr/>
          <p:nvPr/>
        </p:nvGrpSpPr>
        <p:grpSpPr>
          <a:xfrm>
            <a:off x="6186114" y="1314192"/>
            <a:ext cx="5703526" cy="494808"/>
            <a:chOff x="1723322" y="930980"/>
            <a:chExt cx="2430000" cy="494808"/>
          </a:xfrm>
        </p:grpSpPr>
        <p:sp>
          <p:nvSpPr>
            <p:cNvPr id="14" name="Text Box 6">
              <a:extLst>
                <a:ext uri="{FF2B5EF4-FFF2-40B4-BE49-F238E27FC236}">
                  <a16:creationId xmlns:a16="http://schemas.microsoft.com/office/drawing/2014/main" id="{53ACAB0D-5036-4BEB-949F-DEE7683412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3322" y="930980"/>
              <a:ext cx="2430000" cy="463846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 algn="ctr" eaLnBrk="1" fontAlgn="auto" hangingPunct="1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kumimoji="0" lang="en-US" altLang="ko-KR" sz="2400" kern="0" dirty="0">
                  <a:solidFill>
                    <a:sysClr val="windowText" lastClr="000000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Arial" pitchFamily="34" charset="0"/>
                </a:rPr>
                <a:t>[</a:t>
              </a:r>
              <a:r>
                <a:rPr kumimoji="0" lang="ko-KR" altLang="en-US" sz="2400" kern="0" dirty="0">
                  <a:solidFill>
                    <a:sysClr val="windowText" lastClr="000000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Arial" pitchFamily="34" charset="0"/>
                </a:rPr>
                <a:t>본문</a:t>
              </a:r>
              <a:r>
                <a:rPr kumimoji="0" lang="en-US" altLang="ko-KR" sz="2400" kern="0" dirty="0">
                  <a:solidFill>
                    <a:sysClr val="windowText" lastClr="000000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Arial" pitchFamily="34" charset="0"/>
                </a:rPr>
                <a:t>] </a:t>
              </a:r>
              <a:r>
                <a:rPr kumimoji="0" lang="ko-KR" altLang="en-US" sz="2400" kern="0" dirty="0">
                  <a:solidFill>
                    <a:sysClr val="windowText" lastClr="000000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  <a:cs typeface="Arial" pitchFamily="34" charset="0"/>
                </a:rPr>
                <a:t>슬라이드 마스터 만들기</a:t>
              </a:r>
            </a:p>
          </p:txBody>
        </p: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BE1C95D6-A943-4A8F-99FD-21AAB1AC856C}"/>
                </a:ext>
              </a:extLst>
            </p:cNvPr>
            <p:cNvCxnSpPr/>
            <p:nvPr/>
          </p:nvCxnSpPr>
          <p:spPr>
            <a:xfrm>
              <a:off x="1723322" y="1425788"/>
              <a:ext cx="24300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6755139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그림 4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평행 사변형 26"/>
          <p:cNvSpPr/>
          <p:nvPr/>
        </p:nvSpPr>
        <p:spPr bwMode="auto">
          <a:xfrm>
            <a:off x="308596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4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컨설턴트</a:t>
            </a:r>
            <a:r>
              <a:rPr lang="ko-KR" altLang="en-US" sz="1600" b="0" dirty="0"/>
              <a:t>의</a:t>
            </a:r>
            <a:r>
              <a:rPr lang="en-US" altLang="ko-KR" sz="1600" b="0" dirty="0"/>
              <a:t> Tip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6" name="제목 3"/>
          <p:cNvSpPr txBox="1">
            <a:spLocks/>
          </p:cNvSpPr>
          <p:nvPr/>
        </p:nvSpPr>
        <p:spPr bwMode="auto">
          <a:xfrm>
            <a:off x="3213149" y="352358"/>
            <a:ext cx="8552851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b="0" kern="0" dirty="0"/>
              <a:t>보고서에 필요한 사진 다운로드 </a:t>
            </a:r>
            <a:r>
              <a:rPr lang="en-US" altLang="ko-KR" b="0" kern="0" dirty="0"/>
              <a:t>⇒ </a:t>
            </a:r>
            <a:r>
              <a:rPr lang="ko-KR" altLang="en-US" b="0" kern="0" dirty="0"/>
              <a:t>추천 사이트</a:t>
            </a: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2" y="315122"/>
            <a:ext cx="275730" cy="377488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CFC8E35E-ACAA-40BC-B8A8-28E5D9287B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4640" y="4128776"/>
            <a:ext cx="4566472" cy="2349112"/>
          </a:xfrm>
          <a:prstGeom prst="rect">
            <a:avLst/>
          </a:prstGeom>
          <a:ln w="6350">
            <a:solidFill>
              <a:schemeClr val="bg1">
                <a:lumMod val="75000"/>
              </a:schemeClr>
            </a:solidFill>
          </a:ln>
        </p:spPr>
      </p:pic>
      <p:sp>
        <p:nvSpPr>
          <p:cNvPr id="32" name="직사각형 31">
            <a:extLst>
              <a:ext uri="{FF2B5EF4-FFF2-40B4-BE49-F238E27FC236}">
                <a16:creationId xmlns:a16="http://schemas.microsoft.com/office/drawing/2014/main" id="{C22836DF-B67C-465F-AF5C-6452B6BD6B37}"/>
              </a:ext>
            </a:extLst>
          </p:cNvPr>
          <p:cNvSpPr/>
          <p:nvPr/>
        </p:nvSpPr>
        <p:spPr>
          <a:xfrm>
            <a:off x="606000" y="5276351"/>
            <a:ext cx="5743752" cy="584775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ko-KR" altLang="en-US" sz="3200" dirty="0">
                <a:solidFill>
                  <a:schemeClr val="bg1"/>
                </a:solidFill>
                <a:latin typeface="+mn-ea"/>
                <a:ea typeface="+mn-ea"/>
              </a:rPr>
              <a:t>https://www.splitshire.com</a:t>
            </a:r>
          </a:p>
        </p:txBody>
      </p:sp>
      <p:pic>
        <p:nvPicPr>
          <p:cNvPr id="33" name="그림 32">
            <a:extLst>
              <a:ext uri="{FF2B5EF4-FFF2-40B4-BE49-F238E27FC236}">
                <a16:creationId xmlns:a16="http://schemas.microsoft.com/office/drawing/2014/main" id="{132E8451-E58F-49C2-AF53-7458F8BE4B2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7" r="612"/>
          <a:stretch/>
        </p:blipFill>
        <p:spPr>
          <a:xfrm>
            <a:off x="1194640" y="1674000"/>
            <a:ext cx="4552006" cy="2349112"/>
          </a:xfrm>
          <a:prstGeom prst="rect">
            <a:avLst/>
          </a:prstGeom>
          <a:ln w="6350">
            <a:solidFill>
              <a:schemeClr val="bg1">
                <a:lumMod val="75000"/>
              </a:schemeClr>
            </a:solidFill>
          </a:ln>
        </p:spPr>
      </p:pic>
      <p:sp>
        <p:nvSpPr>
          <p:cNvPr id="34" name="직사각형 33">
            <a:extLst>
              <a:ext uri="{FF2B5EF4-FFF2-40B4-BE49-F238E27FC236}">
                <a16:creationId xmlns:a16="http://schemas.microsoft.com/office/drawing/2014/main" id="{167D2708-1773-4910-8458-167712AD8342}"/>
              </a:ext>
            </a:extLst>
          </p:cNvPr>
          <p:cNvSpPr/>
          <p:nvPr/>
        </p:nvSpPr>
        <p:spPr>
          <a:xfrm>
            <a:off x="1350691" y="2682828"/>
            <a:ext cx="4254370" cy="584775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ko-KR" altLang="en-US" sz="3200" dirty="0">
                <a:solidFill>
                  <a:schemeClr val="bg1"/>
                </a:solidFill>
                <a:latin typeface="+mn-ea"/>
                <a:ea typeface="+mn-ea"/>
              </a:rPr>
              <a:t>https://pixabay.com</a:t>
            </a:r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F5CCE3B0-A104-4F63-B178-A57F949551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8808" y="4128776"/>
            <a:ext cx="4574768" cy="2349112"/>
          </a:xfrm>
          <a:prstGeom prst="rect">
            <a:avLst/>
          </a:prstGeom>
          <a:ln w="6350">
            <a:solidFill>
              <a:schemeClr val="bg1">
                <a:lumMod val="75000"/>
              </a:schemeClr>
            </a:solidFill>
          </a:ln>
        </p:spPr>
      </p:pic>
      <p:sp>
        <p:nvSpPr>
          <p:cNvPr id="36" name="직사각형 35">
            <a:extLst>
              <a:ext uri="{FF2B5EF4-FFF2-40B4-BE49-F238E27FC236}">
                <a16:creationId xmlns:a16="http://schemas.microsoft.com/office/drawing/2014/main" id="{630BF28D-DE96-4204-AE20-7945D1333A48}"/>
              </a:ext>
            </a:extLst>
          </p:cNvPr>
          <p:cNvSpPr/>
          <p:nvPr/>
        </p:nvSpPr>
        <p:spPr>
          <a:xfrm>
            <a:off x="6661335" y="5276351"/>
            <a:ext cx="4589718" cy="584775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3200" dirty="0">
                <a:solidFill>
                  <a:schemeClr val="bg1"/>
                </a:solidFill>
                <a:latin typeface="+mn-ea"/>
                <a:ea typeface="+mn-ea"/>
              </a:rPr>
              <a:t>https://picjumbo.com</a:t>
            </a:r>
            <a:endParaRPr lang="ko-KR" altLang="en-US" sz="3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pic>
        <p:nvPicPr>
          <p:cNvPr id="37" name="그림 36">
            <a:extLst>
              <a:ext uri="{FF2B5EF4-FFF2-40B4-BE49-F238E27FC236}">
                <a16:creationId xmlns:a16="http://schemas.microsoft.com/office/drawing/2014/main" id="{FA70705A-9503-4809-9DF6-076F5CB2407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1184"/>
          <a:stretch/>
        </p:blipFill>
        <p:spPr>
          <a:xfrm>
            <a:off x="6673355" y="1674000"/>
            <a:ext cx="4565674" cy="2349112"/>
          </a:xfrm>
          <a:prstGeom prst="rect">
            <a:avLst/>
          </a:prstGeom>
          <a:ln w="6350">
            <a:solidFill>
              <a:schemeClr val="bg1">
                <a:lumMod val="75000"/>
              </a:schemeClr>
            </a:solidFill>
          </a:ln>
        </p:spPr>
      </p:pic>
      <p:sp>
        <p:nvSpPr>
          <p:cNvPr id="38" name="직사각형 37">
            <a:extLst>
              <a:ext uri="{FF2B5EF4-FFF2-40B4-BE49-F238E27FC236}">
                <a16:creationId xmlns:a16="http://schemas.microsoft.com/office/drawing/2014/main" id="{AC1A39DF-E911-4343-B3FC-7A0C95B4DC6C}"/>
              </a:ext>
            </a:extLst>
          </p:cNvPr>
          <p:cNvSpPr/>
          <p:nvPr/>
        </p:nvSpPr>
        <p:spPr>
          <a:xfrm>
            <a:off x="6933749" y="2682828"/>
            <a:ext cx="4044890" cy="584775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ko-KR" altLang="en-US" sz="3200" dirty="0">
                <a:solidFill>
                  <a:schemeClr val="bg1"/>
                </a:solidFill>
                <a:latin typeface="+mn-ea"/>
                <a:ea typeface="+mn-ea"/>
              </a:rPr>
              <a:t>https://</a:t>
            </a:r>
            <a:r>
              <a:rPr lang="en-US" altLang="ko-KR" sz="3200" dirty="0">
                <a:solidFill>
                  <a:schemeClr val="bg1"/>
                </a:solidFill>
                <a:latin typeface="+mn-ea"/>
                <a:ea typeface="+mn-ea"/>
              </a:rPr>
              <a:t>google.com</a:t>
            </a:r>
            <a:endParaRPr lang="ko-KR" altLang="en-US" sz="3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9" name="텍스트 개체 틀 2">
            <a:extLst>
              <a:ext uri="{FF2B5EF4-FFF2-40B4-BE49-F238E27FC236}">
                <a16:creationId xmlns:a16="http://schemas.microsoft.com/office/drawing/2014/main" id="{88C16F29-72AB-4F47-9B2F-57479E74E38D}"/>
              </a:ext>
            </a:extLst>
          </p:cNvPr>
          <p:cNvSpPr txBox="1">
            <a:spLocks/>
          </p:cNvSpPr>
          <p:nvPr/>
        </p:nvSpPr>
        <p:spPr>
          <a:xfrm>
            <a:off x="705010" y="1066051"/>
            <a:ext cx="10775792" cy="742949"/>
          </a:xfrm>
          <a:prstGeom prst="rect">
            <a:avLst/>
          </a:prstGeom>
        </p:spPr>
        <p:txBody>
          <a:bodyPr/>
          <a:lstStyle>
            <a:lvl1pPr marL="263525" indent="-263525" algn="l" defTabSz="739775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q"/>
              <a:defRPr kumimoji="1" sz="16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609600" indent="-166688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–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909638" indent="-120650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·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252538" indent="-163513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-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1635125" indent="-203200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0923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5495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0067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4639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indent="0" algn="ctr">
              <a:buNone/>
            </a:pPr>
            <a:r>
              <a:rPr lang="en-US" altLang="ko-KR" sz="260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60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저작권</a:t>
            </a:r>
            <a:r>
              <a:rPr lang="en-US" altLang="ko-KR" sz="260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을 필히 확인하고 사용합시다</a:t>
            </a:r>
            <a:r>
              <a:rPr lang="en-US" altLang="ko-KR" sz="2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86184290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7" y="3636626"/>
            <a:ext cx="3569203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262410"/>
            <a:ext cx="3737417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보고서 시각화를 돕는 소스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670506"/>
            <a:ext cx="5533218" cy="15234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사진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(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이미지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)] 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다루기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픽토그램</a:t>
            </a:r>
            <a:r>
              <a:rPr lang="en-US" altLang="ko-KR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다루기</a:t>
            </a:r>
            <a:endParaRPr lang="en-US" altLang="ko-KR" sz="2800" b="0" dirty="0">
              <a:solidFill>
                <a:schemeClr val="bg2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664BFA63-A025-4B3F-B068-7745C4481390}"/>
              </a:ext>
            </a:extLst>
          </p:cNvPr>
          <p:cNvSpPr/>
          <p:nvPr/>
        </p:nvSpPr>
        <p:spPr bwMode="auto">
          <a:xfrm>
            <a:off x="6664121" y="3552518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EF4E0987-AA27-4828-A58F-C843202730BF}"/>
              </a:ext>
            </a:extLst>
          </p:cNvPr>
          <p:cNvSpPr/>
          <p:nvPr/>
        </p:nvSpPr>
        <p:spPr bwMode="auto">
          <a:xfrm>
            <a:off x="7002835" y="3552518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2768E2A-ADAB-4DB9-A845-56280E812C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568B5EE8-6332-4593-B2B9-A169D8E06AB7}"/>
              </a:ext>
            </a:extLst>
          </p:cNvPr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815CF1B-DCCD-4B9C-AA4F-4C64507452A8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10</a:t>
            </a: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A970B918-FF03-41F9-9197-737D2464EEC9}"/>
              </a:ext>
            </a:extLst>
          </p:cNvPr>
          <p:cNvSpPr/>
          <p:nvPr/>
        </p:nvSpPr>
        <p:spPr bwMode="auto">
          <a:xfrm>
            <a:off x="7680264" y="3552518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3E0A3353-DFF2-449E-B940-D3BF1DAB4319}"/>
              </a:ext>
            </a:extLst>
          </p:cNvPr>
          <p:cNvSpPr/>
          <p:nvPr/>
        </p:nvSpPr>
        <p:spPr bwMode="auto">
          <a:xfrm>
            <a:off x="7341549" y="3552518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2301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8" grpId="0" animBg="1"/>
      <p:bldP spid="19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그림 4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평행 사변형 26"/>
          <p:cNvSpPr/>
          <p:nvPr/>
        </p:nvSpPr>
        <p:spPr bwMode="auto">
          <a:xfrm>
            <a:off x="308596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4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컨설턴트</a:t>
            </a:r>
            <a:r>
              <a:rPr lang="ko-KR" altLang="en-US" sz="1600" b="0" dirty="0"/>
              <a:t>의</a:t>
            </a:r>
            <a:r>
              <a:rPr lang="en-US" altLang="ko-KR" sz="1600" b="0" dirty="0"/>
              <a:t> Tip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6" name="제목 3"/>
          <p:cNvSpPr txBox="1">
            <a:spLocks/>
          </p:cNvSpPr>
          <p:nvPr/>
        </p:nvSpPr>
        <p:spPr bwMode="auto">
          <a:xfrm>
            <a:off x="3213149" y="352358"/>
            <a:ext cx="8552851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/>
              <a:t>[</a:t>
            </a:r>
            <a:r>
              <a:rPr lang="ko-KR" altLang="en-US" dirty="0"/>
              <a:t>픽토그램</a:t>
            </a:r>
            <a:r>
              <a:rPr lang="en-US" altLang="ko-KR" dirty="0"/>
              <a:t>] </a:t>
            </a:r>
            <a:r>
              <a:rPr lang="ko-KR" altLang="en-US" dirty="0"/>
              <a:t>다운로드</a:t>
            </a:r>
            <a:endParaRPr lang="ko-KR" altLang="en-US" b="0" kern="0" dirty="0"/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2" y="315122"/>
            <a:ext cx="275730" cy="377488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84ED00CD-26F2-4855-A78F-8895BA0392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1975" y="1145235"/>
            <a:ext cx="4554436" cy="2448000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0FBEB9AE-4B75-4B68-85CE-FDD37CDB754E}"/>
              </a:ext>
            </a:extLst>
          </p:cNvPr>
          <p:cNvSpPr/>
          <p:nvPr/>
        </p:nvSpPr>
        <p:spPr>
          <a:xfrm>
            <a:off x="587284" y="2263890"/>
            <a:ext cx="5523820" cy="553998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30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https://www.iconfinder.com</a:t>
            </a:r>
            <a:endParaRPr lang="ko-KR" altLang="en-US" sz="3000" dirty="0">
              <a:solidFill>
                <a:schemeClr val="bg1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30A0ABD-FD67-47DD-A323-E2D7F6DE35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8010" y="3800236"/>
            <a:ext cx="4563412" cy="2448000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34B6C3A5-D3E9-43EE-AA96-2BACC3DEC38E}"/>
              </a:ext>
            </a:extLst>
          </p:cNvPr>
          <p:cNvSpPr/>
          <p:nvPr/>
        </p:nvSpPr>
        <p:spPr>
          <a:xfrm>
            <a:off x="6388918" y="4736344"/>
            <a:ext cx="5621603" cy="553998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30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http://www.iconarchive.com</a:t>
            </a:r>
            <a:endParaRPr lang="ko-KR" altLang="en-US" sz="3000" dirty="0">
              <a:solidFill>
                <a:schemeClr val="bg1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3F5CFD0E-4750-4134-BF33-25A69156BD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9868" y="3800236"/>
            <a:ext cx="4558652" cy="244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bg1">
                <a:lumMod val="50000"/>
              </a:schemeClr>
            </a:solidFill>
          </a:ln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4158A2F0-2029-4B86-8846-C534CE0A6862}"/>
              </a:ext>
            </a:extLst>
          </p:cNvPr>
          <p:cNvSpPr/>
          <p:nvPr/>
        </p:nvSpPr>
        <p:spPr>
          <a:xfrm>
            <a:off x="605080" y="4736344"/>
            <a:ext cx="5488234" cy="553998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30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https://thenounproject.com</a:t>
            </a:r>
            <a:endParaRPr lang="ko-KR" altLang="en-US" sz="3000" dirty="0">
              <a:solidFill>
                <a:schemeClr val="bg1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1EF0D783-2C38-4555-8C06-40A23C588D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18010" y="1145235"/>
            <a:ext cx="4561167" cy="244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bg1">
                <a:lumMod val="50000"/>
              </a:schemeClr>
            </a:solidFill>
          </a:ln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0F57E654-BEB1-477C-B5EB-AE4D26C17FD5}"/>
              </a:ext>
            </a:extLst>
          </p:cNvPr>
          <p:cNvSpPr/>
          <p:nvPr/>
        </p:nvSpPr>
        <p:spPr>
          <a:xfrm>
            <a:off x="7218804" y="2263890"/>
            <a:ext cx="3894015" cy="553998"/>
          </a:xfrm>
          <a:prstGeom prst="rect">
            <a:avLst/>
          </a:prstGeom>
          <a:solidFill>
            <a:schemeClr val="tx1">
              <a:alpha val="62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3000" dirty="0">
                <a:solidFill>
                  <a:schemeClr val="bg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https://google.com</a:t>
            </a:r>
            <a:endParaRPr lang="ko-KR" altLang="en-US" sz="3000" dirty="0">
              <a:solidFill>
                <a:schemeClr val="bg1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361992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 bwMode="auto">
          <a:xfrm>
            <a:off x="291000" y="273858"/>
            <a:ext cx="11901000" cy="500142"/>
          </a:xfrm>
          <a:prstGeom prst="rect">
            <a:avLst/>
          </a:prstGeom>
          <a:solidFill>
            <a:schemeClr val="accent3">
              <a:lumMod val="8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81000" y="258939"/>
            <a:ext cx="11565000" cy="535671"/>
          </a:xfrm>
        </p:spPr>
        <p:txBody>
          <a:bodyPr/>
          <a:lstStyle/>
          <a:p>
            <a:r>
              <a:rPr lang="en-US" altLang="ko-KR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PPT [</a:t>
            </a:r>
            <a:r>
              <a:rPr lang="ko-KR" altLang="en-US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도구</a:t>
            </a:r>
            <a:r>
              <a:rPr lang="en-US" altLang="ko-KR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] </a:t>
            </a:r>
            <a:r>
              <a:rPr lang="ko-KR" altLang="en-US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특징 ③</a:t>
            </a:r>
            <a:r>
              <a:rPr lang="en-US" altLang="ko-KR" sz="3200" dirty="0"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 ⇒ </a:t>
            </a:r>
            <a:r>
              <a:rPr lang="ko-KR" altLang="en-US" sz="3200" dirty="0">
                <a:solidFill>
                  <a:schemeClr val="bg2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편집 옵션이 다양한 위치에 존재</a:t>
            </a:r>
            <a:endParaRPr lang="ko-KR" altLang="en-US" sz="2000" dirty="0">
              <a:solidFill>
                <a:schemeClr val="bg2"/>
              </a:solidFill>
            </a:endParaRPr>
          </a:p>
        </p:txBody>
      </p:sp>
      <p:sp>
        <p:nvSpPr>
          <p:cNvPr id="26" name="직사각형 25"/>
          <p:cNvSpPr/>
          <p:nvPr/>
        </p:nvSpPr>
        <p:spPr bwMode="auto">
          <a:xfrm>
            <a:off x="0" y="269702"/>
            <a:ext cx="340519" cy="500142"/>
          </a:xfrm>
          <a:prstGeom prst="rect">
            <a:avLst/>
          </a:prstGeom>
          <a:solidFill>
            <a:srgbClr val="E44A35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6" name="텍스트 개체 틀 1">
            <a:extLst>
              <a:ext uri="{FF2B5EF4-FFF2-40B4-BE49-F238E27FC236}">
                <a16:creationId xmlns:a16="http://schemas.microsoft.com/office/drawing/2014/main" id="{517A9D1D-6BAF-4E2C-884D-2CA792AAF3F8}"/>
              </a:ext>
            </a:extLst>
          </p:cNvPr>
          <p:cNvSpPr txBox="1">
            <a:spLocks/>
          </p:cNvSpPr>
          <p:nvPr/>
        </p:nvSpPr>
        <p:spPr>
          <a:xfrm>
            <a:off x="705010" y="1066051"/>
            <a:ext cx="10775792" cy="742949"/>
          </a:xfrm>
          <a:prstGeom prst="rect">
            <a:avLst/>
          </a:prstGeom>
        </p:spPr>
        <p:txBody>
          <a:bodyPr lIns="0" rIns="0"/>
          <a:lstStyle>
            <a:lvl1pPr marL="263525" indent="-263525" algn="l" defTabSz="739775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pitchFamily="2" charset="2"/>
              <a:buChar char="q"/>
              <a:defRPr kumimoji="1" sz="16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609600" indent="-166688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–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909638" indent="-120650" algn="l" defTabSz="739775" rtl="0" eaLnBrk="0" fontAlgn="base" latinLnBrk="1" hangingPunct="0">
              <a:spcBef>
                <a:spcPct val="50000"/>
              </a:spcBef>
              <a:spcAft>
                <a:spcPct val="0"/>
              </a:spcAft>
              <a:buClr>
                <a:srgbClr val="990000"/>
              </a:buClr>
              <a:buSzPct val="100000"/>
              <a:buChar char="·"/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252538" indent="-163513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-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1635125" indent="-203200" algn="l" defTabSz="73977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0923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5495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0067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463925" indent="-203200" algn="l" defTabSz="739775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lvl="0" indent="0" algn="ctr">
              <a:buClr>
                <a:srgbClr val="000000"/>
              </a:buClr>
              <a:buNone/>
            </a:pPr>
            <a:r>
              <a:rPr lang="ko-KR" altLang="en-US" sz="2600" b="0" kern="0" dirty="0">
                <a:solidFill>
                  <a:srgbClr val="00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이로 인해 </a:t>
            </a:r>
            <a:r>
              <a:rPr lang="en-US" altLang="ko-KR" sz="2600" b="0" kern="0" dirty="0">
                <a:solidFill>
                  <a:srgbClr val="99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600" b="0" kern="0" dirty="0">
                <a:solidFill>
                  <a:srgbClr val="99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편리함</a:t>
            </a:r>
            <a:r>
              <a:rPr lang="en-US" altLang="ko-KR" sz="2600" b="0" kern="0" dirty="0">
                <a:solidFill>
                  <a:srgbClr val="99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 vs [</a:t>
            </a:r>
            <a:r>
              <a:rPr lang="ko-KR" altLang="en-US" sz="2600" b="0" kern="0" dirty="0">
                <a:solidFill>
                  <a:srgbClr val="99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불편함</a:t>
            </a:r>
            <a:r>
              <a:rPr lang="en-US" altLang="ko-KR" sz="2600" b="0" kern="0" dirty="0">
                <a:solidFill>
                  <a:srgbClr val="99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 </a:t>
            </a:r>
            <a:r>
              <a:rPr lang="ko-KR" altLang="en-US" sz="2600" b="0" kern="0" dirty="0">
                <a:solidFill>
                  <a:srgbClr val="00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공존</a:t>
            </a:r>
            <a:r>
              <a:rPr lang="en-US" altLang="ko-KR" sz="2600" b="0" kern="0" dirty="0">
                <a:solidFill>
                  <a:srgbClr val="00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.</a:t>
            </a:r>
          </a:p>
          <a:p>
            <a:pPr marL="0" lvl="0" indent="0" algn="ctr">
              <a:buClr>
                <a:srgbClr val="000000"/>
              </a:buClr>
              <a:buNone/>
            </a:pPr>
            <a:r>
              <a:rPr lang="ko-KR" altLang="en-US" sz="2600" b="0" kern="0" dirty="0">
                <a:solidFill>
                  <a:srgbClr val="00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빠른 편집을 위한 </a:t>
            </a:r>
            <a:r>
              <a:rPr lang="en-US" altLang="ko-KR" sz="2600" b="0" kern="0" dirty="0">
                <a:solidFill>
                  <a:srgbClr val="99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600" b="0" kern="0" dirty="0">
                <a:solidFill>
                  <a:srgbClr val="99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편리하고 빠른 방법</a:t>
            </a:r>
            <a:r>
              <a:rPr lang="en-US" altLang="ko-KR" sz="2600" b="0" kern="0" dirty="0">
                <a:solidFill>
                  <a:srgbClr val="99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600" b="0" kern="0" dirty="0">
                <a:solidFill>
                  <a:srgbClr val="00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준비 필요</a:t>
            </a:r>
            <a:r>
              <a:rPr lang="en-US" altLang="ko-KR" sz="2600" b="0" kern="0" dirty="0">
                <a:solidFill>
                  <a:srgbClr val="00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  <a:endParaRPr lang="ko-KR" altLang="en-US" sz="2600" b="0" kern="0" dirty="0">
              <a:solidFill>
                <a:srgbClr val="000000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B314E0C7-8F4C-4417-8617-66F6596BAB86}"/>
              </a:ext>
            </a:extLst>
          </p:cNvPr>
          <p:cNvSpPr/>
          <p:nvPr/>
        </p:nvSpPr>
        <p:spPr bwMode="auto">
          <a:xfrm>
            <a:off x="3878426" y="3325968"/>
            <a:ext cx="2537464" cy="997399"/>
          </a:xfrm>
          <a:prstGeom prst="rect">
            <a:avLst/>
          </a:prstGeom>
          <a:solidFill>
            <a:srgbClr val="FFFF00"/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en-US" altLang="ko-KR" sz="2000" b="0" dirty="0">
                <a:solidFill>
                  <a:schemeClr val="tx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ex) </a:t>
            </a:r>
            <a:r>
              <a:rPr lang="ko-KR" altLang="en-US" sz="2000" b="0" dirty="0">
                <a:solidFill>
                  <a:schemeClr val="tx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도형의 색상을 바꾸는 다양한 방법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5F7172E3-6DB2-4E5C-81A8-0C8ECBF34000}"/>
              </a:ext>
            </a:extLst>
          </p:cNvPr>
          <p:cNvGrpSpPr/>
          <p:nvPr/>
        </p:nvGrpSpPr>
        <p:grpSpPr>
          <a:xfrm>
            <a:off x="876000" y="2211119"/>
            <a:ext cx="3257551" cy="1613549"/>
            <a:chOff x="876000" y="2211119"/>
            <a:chExt cx="3257551" cy="1613549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4FA43280-A4F7-4951-A923-3DBC1223FA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6000" y="2211119"/>
              <a:ext cx="3257551" cy="87630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D6E5282-9AE7-4A75-9611-0C9D68CD1E3B}"/>
                </a:ext>
              </a:extLst>
            </p:cNvPr>
            <p:cNvSpPr txBox="1"/>
            <p:nvPr/>
          </p:nvSpPr>
          <p:spPr>
            <a:xfrm>
              <a:off x="1788474" y="3149792"/>
              <a:ext cx="1056701" cy="2497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[</a:t>
              </a:r>
              <a:r>
                <a:rPr lang="ko-KR" altLang="en-US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홈</a:t>
              </a: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]</a:t>
              </a:r>
              <a:r>
                <a:rPr lang="ko-KR" altLang="en-US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 → </a:t>
              </a: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[</a:t>
              </a:r>
              <a:r>
                <a:rPr lang="ko-KR" altLang="en-US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그리기</a:t>
              </a: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]</a:t>
              </a:r>
              <a:endParaRPr lang="ko-KR" altLang="en-US" sz="1023" b="0" dirty="0">
                <a:solidFill>
                  <a:schemeClr val="bg2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cxnSp>
          <p:nvCxnSpPr>
            <p:cNvPr id="17" name="연결선: 구부러짐 16">
              <a:extLst>
                <a:ext uri="{FF2B5EF4-FFF2-40B4-BE49-F238E27FC236}">
                  <a16:creationId xmlns:a16="http://schemas.microsoft.com/office/drawing/2014/main" id="{9FE2D0C4-2E28-4CFD-AC2B-5F26BCCD673C}"/>
                </a:ext>
              </a:extLst>
            </p:cNvPr>
            <p:cNvCxnSpPr>
              <a:stCxn id="10" idx="1"/>
              <a:endCxn id="30" idx="4"/>
            </p:cNvCxnSpPr>
            <p:nvPr/>
          </p:nvCxnSpPr>
          <p:spPr bwMode="auto">
            <a:xfrm rot="10800000">
              <a:off x="2915726" y="3406640"/>
              <a:ext cx="962701" cy="418028"/>
            </a:xfrm>
            <a:prstGeom prst="curvedConnector2">
              <a:avLst/>
            </a:prstGeom>
            <a:solidFill>
              <a:schemeClr val="bg1"/>
            </a:solidFill>
            <a:ln w="15875" cap="flat" cmpd="sng" algn="ctr">
              <a:solidFill>
                <a:schemeClr val="bg2"/>
              </a:solidFill>
              <a:prstDash val="sysDot"/>
              <a:round/>
              <a:headEnd type="oval" w="med" len="med"/>
              <a:tailEnd type="stealth"/>
            </a:ln>
            <a:effectLst/>
          </p:spPr>
        </p:cxn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C7F2FB73-538E-423B-BECE-7B0F0EB0D433}"/>
                </a:ext>
              </a:extLst>
            </p:cNvPr>
            <p:cNvSpPr/>
            <p:nvPr/>
          </p:nvSpPr>
          <p:spPr bwMode="auto">
            <a:xfrm>
              <a:off x="3133496" y="2261471"/>
              <a:ext cx="927567" cy="199191"/>
            </a:xfrm>
            <a:prstGeom prst="rect">
              <a:avLst/>
            </a:prstGeom>
            <a:solidFill>
              <a:schemeClr val="bg2">
                <a:lumMod val="20000"/>
                <a:lumOff val="80000"/>
                <a:alpha val="10000"/>
              </a:schemeClr>
            </a:solidFill>
            <a:ln w="19050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non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latinLnBrk="1" hangingPunct="1">
                <a:spcBef>
                  <a:spcPts val="0"/>
                </a:spcBef>
              </a:pPr>
              <a:endParaRPr lang="ko-KR" altLang="en-US" sz="1023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30" name="타원 29">
              <a:extLst>
                <a:ext uri="{FF2B5EF4-FFF2-40B4-BE49-F238E27FC236}">
                  <a16:creationId xmlns:a16="http://schemas.microsoft.com/office/drawing/2014/main" id="{59C0BFB9-0387-43AC-8232-6AFD2352C2E1}"/>
                </a:ext>
              </a:extLst>
            </p:cNvPr>
            <p:cNvSpPr/>
            <p:nvPr/>
          </p:nvSpPr>
          <p:spPr>
            <a:xfrm>
              <a:off x="2792377" y="3159945"/>
              <a:ext cx="246695" cy="24669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54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spcBef>
                  <a:spcPts val="0"/>
                </a:spcBef>
              </a:pPr>
              <a:r>
                <a:rPr lang="en-US" altLang="ko-KR" sz="1400" dirty="0"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1</a:t>
              </a:r>
              <a:endParaRPr lang="ko-KR" altLang="en-US" sz="1400" dirty="0">
                <a:solidFill>
                  <a:schemeClr val="tx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240A6F6A-200F-4BE9-B8D3-2A2F63BB2757}"/>
              </a:ext>
            </a:extLst>
          </p:cNvPr>
          <p:cNvGrpSpPr/>
          <p:nvPr/>
        </p:nvGrpSpPr>
        <p:grpSpPr>
          <a:xfrm>
            <a:off x="5105998" y="2221544"/>
            <a:ext cx="2019300" cy="1104425"/>
            <a:chOff x="5105998" y="2221544"/>
            <a:chExt cx="2019300" cy="1104425"/>
          </a:xfrm>
        </p:grpSpPr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id="{F859B18E-581F-4B2C-80E6-ABF05F3B77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05998" y="2221544"/>
              <a:ext cx="2019300" cy="352425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9D1037B2-2363-457A-B5BA-6213216224AE}"/>
                </a:ext>
              </a:extLst>
            </p:cNvPr>
            <p:cNvSpPr/>
            <p:nvPr/>
          </p:nvSpPr>
          <p:spPr bwMode="auto">
            <a:xfrm>
              <a:off x="6106589" y="2280115"/>
              <a:ext cx="331495" cy="234100"/>
            </a:xfrm>
            <a:prstGeom prst="rect">
              <a:avLst/>
            </a:prstGeom>
            <a:solidFill>
              <a:schemeClr val="bg2">
                <a:lumMod val="20000"/>
                <a:lumOff val="80000"/>
                <a:alpha val="10000"/>
              </a:schemeClr>
            </a:solidFill>
            <a:ln w="19050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non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latinLnBrk="1" hangingPunct="1">
                <a:spcBef>
                  <a:spcPts val="0"/>
                </a:spcBef>
              </a:pPr>
              <a:endParaRPr lang="ko-KR" altLang="en-US" sz="1023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5A5313C-615C-4A24-9981-EE454A2B09A5}"/>
                </a:ext>
              </a:extLst>
            </p:cNvPr>
            <p:cNvSpPr txBox="1"/>
            <p:nvPr/>
          </p:nvSpPr>
          <p:spPr>
            <a:xfrm>
              <a:off x="5483418" y="2646083"/>
              <a:ext cx="1337226" cy="2497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[</a:t>
              </a:r>
              <a:r>
                <a:rPr lang="ko-KR" altLang="en-US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빠른 실행 도구 모음</a:t>
              </a: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]</a:t>
              </a:r>
              <a:endParaRPr lang="ko-KR" altLang="en-US" sz="1023" b="0" dirty="0">
                <a:solidFill>
                  <a:schemeClr val="bg2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cxnSp>
          <p:nvCxnSpPr>
            <p:cNvPr id="29" name="연결선: 구부러짐 28">
              <a:extLst>
                <a:ext uri="{FF2B5EF4-FFF2-40B4-BE49-F238E27FC236}">
                  <a16:creationId xmlns:a16="http://schemas.microsoft.com/office/drawing/2014/main" id="{93B3DB0C-34B0-4009-95DB-2AAA96A6D78E}"/>
                </a:ext>
              </a:extLst>
            </p:cNvPr>
            <p:cNvCxnSpPr>
              <a:stCxn id="10" idx="0"/>
              <a:endCxn id="32" idx="4"/>
            </p:cNvCxnSpPr>
            <p:nvPr/>
          </p:nvCxnSpPr>
          <p:spPr bwMode="auto">
            <a:xfrm rot="5400000" flipH="1" flipV="1">
              <a:off x="5054385" y="2991685"/>
              <a:ext cx="427057" cy="241511"/>
            </a:xfrm>
            <a:prstGeom prst="curvedConnector3">
              <a:avLst>
                <a:gd name="adj1" fmla="val 50000"/>
              </a:avLst>
            </a:prstGeom>
            <a:solidFill>
              <a:schemeClr val="bg1"/>
            </a:solidFill>
            <a:ln w="15875" cap="flat" cmpd="sng" algn="ctr">
              <a:solidFill>
                <a:schemeClr val="bg2"/>
              </a:solidFill>
              <a:prstDash val="sysDot"/>
              <a:round/>
              <a:headEnd type="oval" w="med" len="med"/>
              <a:tailEnd type="stealth"/>
            </a:ln>
            <a:effectLst/>
          </p:spPr>
        </p:cxnSp>
        <p:sp>
          <p:nvSpPr>
            <p:cNvPr id="32" name="타원 31">
              <a:extLst>
                <a:ext uri="{FF2B5EF4-FFF2-40B4-BE49-F238E27FC236}">
                  <a16:creationId xmlns:a16="http://schemas.microsoft.com/office/drawing/2014/main" id="{D7BD3D90-DC29-4FDC-B33A-EC1794A77CAA}"/>
                </a:ext>
              </a:extLst>
            </p:cNvPr>
            <p:cNvSpPr/>
            <p:nvPr/>
          </p:nvSpPr>
          <p:spPr>
            <a:xfrm>
              <a:off x="5265321" y="2652216"/>
              <a:ext cx="246695" cy="24669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54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spcBef>
                  <a:spcPts val="0"/>
                </a:spcBef>
              </a:pPr>
              <a:r>
                <a:rPr lang="en-US" altLang="ko-KR" sz="1400" dirty="0"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3</a:t>
              </a:r>
              <a:endParaRPr lang="ko-KR" altLang="en-US" sz="1400" dirty="0">
                <a:solidFill>
                  <a:schemeClr val="tx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0FB01FD6-CFCD-4D98-905C-723D393AB28B}"/>
              </a:ext>
            </a:extLst>
          </p:cNvPr>
          <p:cNvGrpSpPr/>
          <p:nvPr/>
        </p:nvGrpSpPr>
        <p:grpSpPr>
          <a:xfrm>
            <a:off x="1185300" y="3824668"/>
            <a:ext cx="4972051" cy="2356232"/>
            <a:chOff x="1185300" y="3824668"/>
            <a:chExt cx="4972051" cy="2356232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AAE6DFA1-3671-4B5E-AFC7-DACF1B7BD7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85300" y="5304600"/>
              <a:ext cx="4972051" cy="87630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F34F085-C336-4B48-B671-AD8028A03589}"/>
                </a:ext>
              </a:extLst>
            </p:cNvPr>
            <p:cNvSpPr txBox="1"/>
            <p:nvPr/>
          </p:nvSpPr>
          <p:spPr>
            <a:xfrm>
              <a:off x="1684860" y="4966310"/>
              <a:ext cx="1478290" cy="2497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[</a:t>
              </a:r>
              <a:r>
                <a:rPr lang="ko-KR" altLang="en-US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그리기 도구</a:t>
              </a: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] </a:t>
              </a:r>
              <a:r>
                <a:rPr lang="ko-KR" altLang="en-US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→  </a:t>
              </a: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[</a:t>
              </a:r>
              <a:r>
                <a:rPr lang="ko-KR" altLang="en-US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서식</a:t>
              </a: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]</a:t>
              </a:r>
              <a:endParaRPr lang="ko-KR" altLang="en-US" sz="1023" b="0" dirty="0">
                <a:solidFill>
                  <a:schemeClr val="bg2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cxnSp>
          <p:nvCxnSpPr>
            <p:cNvPr id="18" name="연결선: 구부러짐 17">
              <a:extLst>
                <a:ext uri="{FF2B5EF4-FFF2-40B4-BE49-F238E27FC236}">
                  <a16:creationId xmlns:a16="http://schemas.microsoft.com/office/drawing/2014/main" id="{140EF81F-EBD3-4884-A868-C8B5AC76BB59}"/>
                </a:ext>
              </a:extLst>
            </p:cNvPr>
            <p:cNvCxnSpPr>
              <a:stCxn id="10" idx="1"/>
              <a:endCxn id="31" idx="0"/>
            </p:cNvCxnSpPr>
            <p:nvPr/>
          </p:nvCxnSpPr>
          <p:spPr bwMode="auto">
            <a:xfrm rot="10800000" flipV="1">
              <a:off x="3225026" y="3824668"/>
              <a:ext cx="653400" cy="1143168"/>
            </a:xfrm>
            <a:prstGeom prst="curvedConnector2">
              <a:avLst/>
            </a:prstGeom>
            <a:solidFill>
              <a:schemeClr val="bg1"/>
            </a:solidFill>
            <a:ln w="15875" cap="flat" cmpd="sng" algn="ctr">
              <a:solidFill>
                <a:schemeClr val="bg2"/>
              </a:solidFill>
              <a:prstDash val="sysDot"/>
              <a:round/>
              <a:headEnd type="oval" w="med" len="med"/>
              <a:tailEnd type="stealth"/>
            </a:ln>
            <a:effectLst/>
          </p:spPr>
        </p:cxn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3E1F420A-8145-46A1-A857-19C759188EFC}"/>
                </a:ext>
              </a:extLst>
            </p:cNvPr>
            <p:cNvSpPr/>
            <p:nvPr/>
          </p:nvSpPr>
          <p:spPr bwMode="auto">
            <a:xfrm>
              <a:off x="5168079" y="5333863"/>
              <a:ext cx="927567" cy="199191"/>
            </a:xfrm>
            <a:prstGeom prst="rect">
              <a:avLst/>
            </a:prstGeom>
            <a:solidFill>
              <a:schemeClr val="bg2">
                <a:lumMod val="20000"/>
                <a:lumOff val="80000"/>
                <a:alpha val="10000"/>
              </a:schemeClr>
            </a:solidFill>
            <a:ln w="19050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non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latinLnBrk="1" hangingPunct="1">
                <a:spcBef>
                  <a:spcPts val="0"/>
                </a:spcBef>
              </a:pPr>
              <a:endParaRPr lang="ko-KR" altLang="en-US" sz="1023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866B8B37-95E5-46F9-8677-3049C4F97BFD}"/>
                </a:ext>
              </a:extLst>
            </p:cNvPr>
            <p:cNvSpPr/>
            <p:nvPr/>
          </p:nvSpPr>
          <p:spPr>
            <a:xfrm>
              <a:off x="3101678" y="4967836"/>
              <a:ext cx="246695" cy="24669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54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spcBef>
                  <a:spcPts val="0"/>
                </a:spcBef>
              </a:pPr>
              <a:r>
                <a:rPr lang="en-US" altLang="ko-KR" sz="1400" dirty="0"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2</a:t>
              </a:r>
              <a:endParaRPr lang="ko-KR" altLang="en-US" sz="1400" dirty="0">
                <a:solidFill>
                  <a:schemeClr val="tx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87341D9-6BAA-4CD8-A6E5-438AC8601D12}"/>
                </a:ext>
              </a:extLst>
            </p:cNvPr>
            <p:cNvSpPr txBox="1"/>
            <p:nvPr/>
          </p:nvSpPr>
          <p:spPr>
            <a:xfrm>
              <a:off x="3530361" y="4808603"/>
              <a:ext cx="2592487" cy="4071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180975" indent="-180975">
                <a:spcBef>
                  <a:spcPts val="0"/>
                </a:spcBef>
              </a:pP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※ </a:t>
              </a:r>
              <a:r>
                <a:rPr lang="ko-KR" altLang="en-US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도형을 클릭하면</a:t>
              </a:r>
              <a:b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</a:b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[</a:t>
              </a:r>
              <a:r>
                <a:rPr lang="ko-KR" altLang="en-US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그리기 도구</a:t>
              </a: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]-[</a:t>
              </a:r>
              <a:r>
                <a:rPr lang="ko-KR" altLang="en-US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서식</a:t>
              </a: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]</a:t>
              </a:r>
              <a:r>
                <a:rPr lang="ko-KR" altLang="en-US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메뉴가 생성됨</a:t>
              </a: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.</a:t>
              </a:r>
              <a:endParaRPr lang="ko-KR" altLang="en-US" sz="1023" b="0" dirty="0">
                <a:solidFill>
                  <a:schemeClr val="bg2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216DDE19-B3C5-40A1-A3AF-8AFD636D9412}"/>
              </a:ext>
            </a:extLst>
          </p:cNvPr>
          <p:cNvGrpSpPr/>
          <p:nvPr/>
        </p:nvGrpSpPr>
        <p:grpSpPr>
          <a:xfrm>
            <a:off x="6415890" y="2194627"/>
            <a:ext cx="4827964" cy="3421902"/>
            <a:chOff x="6415890" y="2194627"/>
            <a:chExt cx="4827964" cy="3421902"/>
          </a:xfrm>
        </p:grpSpPr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6316E3DE-6CAF-4D61-A902-1FE9C84B4776}"/>
                </a:ext>
              </a:extLst>
            </p:cNvPr>
            <p:cNvGrpSpPr/>
            <p:nvPr/>
          </p:nvGrpSpPr>
          <p:grpSpPr>
            <a:xfrm>
              <a:off x="8706390" y="2324117"/>
              <a:ext cx="2537464" cy="3292412"/>
              <a:chOff x="8445070" y="926253"/>
              <a:chExt cx="1835932" cy="2382160"/>
            </a:xfrm>
          </p:grpSpPr>
          <p:pic>
            <p:nvPicPr>
              <p:cNvPr id="8" name="그림 7">
                <a:extLst>
                  <a:ext uri="{FF2B5EF4-FFF2-40B4-BE49-F238E27FC236}">
                    <a16:creationId xmlns:a16="http://schemas.microsoft.com/office/drawing/2014/main" id="{3FF8847F-469A-4BDE-97F7-04D4475DB5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445070" y="926253"/>
                <a:ext cx="1835932" cy="2382160"/>
              </a:xfrm>
              <a:prstGeom prst="rect">
                <a:avLst/>
              </a:prstGeom>
            </p:spPr>
          </p:pic>
          <p:sp>
            <p:nvSpPr>
              <p:cNvPr id="9" name="직사각형 8">
                <a:extLst>
                  <a:ext uri="{FF2B5EF4-FFF2-40B4-BE49-F238E27FC236}">
                    <a16:creationId xmlns:a16="http://schemas.microsoft.com/office/drawing/2014/main" id="{F93C2CB9-B2D5-40E5-B699-1E692F761A42}"/>
                  </a:ext>
                </a:extLst>
              </p:cNvPr>
              <p:cNvSpPr/>
              <p:nvPr/>
            </p:nvSpPr>
            <p:spPr bwMode="auto">
              <a:xfrm>
                <a:off x="9575096" y="959967"/>
                <a:ext cx="237455" cy="302708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  <a:alpha val="10000"/>
                </a:schemeClr>
              </a:solidFill>
              <a:ln w="19050" cap="flat" cmpd="sng" algn="ctr">
                <a:solidFill>
                  <a:srgbClr val="FF0000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none" lIns="90000" tIns="46800" rIns="90000" bIns="468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1" latinLnBrk="1" hangingPunct="1">
                  <a:spcBef>
                    <a:spcPts val="0"/>
                  </a:spcBef>
                </a:pPr>
                <a:endParaRPr lang="ko-KR" altLang="en-US" sz="1023" dirty="0">
                  <a:latin typeface="나눔스퀘어 ExtraBold" panose="020B0600000101010101" pitchFamily="50" charset="-127"/>
                  <a:ea typeface="나눔스퀘어 ExtraBold" panose="020B0600000101010101" pitchFamily="50" charset="-127"/>
                </a:endParaRPr>
              </a:p>
            </p:txBody>
          </p:sp>
        </p:grpSp>
        <p:cxnSp>
          <p:nvCxnSpPr>
            <p:cNvPr id="19" name="연결선: 구부러짐 18">
              <a:extLst>
                <a:ext uri="{FF2B5EF4-FFF2-40B4-BE49-F238E27FC236}">
                  <a16:creationId xmlns:a16="http://schemas.microsoft.com/office/drawing/2014/main" id="{067E5D7F-9D4D-4CC2-A1F6-43E56BCAF879}"/>
                </a:ext>
              </a:extLst>
            </p:cNvPr>
            <p:cNvCxnSpPr>
              <a:stCxn id="10" idx="3"/>
              <a:endCxn id="36" idx="2"/>
            </p:cNvCxnSpPr>
            <p:nvPr/>
          </p:nvCxnSpPr>
          <p:spPr bwMode="auto">
            <a:xfrm flipV="1">
              <a:off x="6415890" y="2319501"/>
              <a:ext cx="1785032" cy="1505167"/>
            </a:xfrm>
            <a:prstGeom prst="curvedConnector3">
              <a:avLst>
                <a:gd name="adj1" fmla="val 50000"/>
              </a:avLst>
            </a:prstGeom>
            <a:solidFill>
              <a:schemeClr val="bg1"/>
            </a:solidFill>
            <a:ln w="15875" cap="flat" cmpd="sng" algn="ctr">
              <a:solidFill>
                <a:schemeClr val="bg2"/>
              </a:solidFill>
              <a:prstDash val="sysDot"/>
              <a:round/>
              <a:headEnd type="oval" w="med" len="med"/>
              <a:tailEnd type="stealth"/>
            </a:ln>
            <a:effectLst/>
          </p:spPr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35B9363-3170-4319-8B56-79045FCCA8F2}"/>
                </a:ext>
              </a:extLst>
            </p:cNvPr>
            <p:cNvSpPr txBox="1"/>
            <p:nvPr/>
          </p:nvSpPr>
          <p:spPr>
            <a:xfrm>
              <a:off x="8418378" y="2194627"/>
              <a:ext cx="1306768" cy="2497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[</a:t>
              </a:r>
              <a:r>
                <a:rPr lang="ko-KR" altLang="en-US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마우스 오른쪽 버튼</a:t>
              </a: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]</a:t>
              </a:r>
              <a:endParaRPr lang="ko-KR" altLang="en-US" sz="1023" b="0" dirty="0">
                <a:solidFill>
                  <a:schemeClr val="bg2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36" name="타원 35">
              <a:extLst>
                <a:ext uri="{FF2B5EF4-FFF2-40B4-BE49-F238E27FC236}">
                  <a16:creationId xmlns:a16="http://schemas.microsoft.com/office/drawing/2014/main" id="{AEC727CB-223B-45B9-B63B-EE567812AED6}"/>
                </a:ext>
              </a:extLst>
            </p:cNvPr>
            <p:cNvSpPr/>
            <p:nvPr/>
          </p:nvSpPr>
          <p:spPr>
            <a:xfrm>
              <a:off x="8200922" y="2196153"/>
              <a:ext cx="246695" cy="24669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54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spcBef>
                  <a:spcPts val="0"/>
                </a:spcBef>
              </a:pPr>
              <a:r>
                <a:rPr lang="en-US" altLang="ko-KR" sz="1400" dirty="0"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4</a:t>
              </a:r>
              <a:endParaRPr lang="ko-KR" altLang="en-US" sz="1400" dirty="0">
                <a:solidFill>
                  <a:schemeClr val="tx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F7B6BB8D-8234-4631-AA52-47D0BDC8BB09}"/>
              </a:ext>
            </a:extLst>
          </p:cNvPr>
          <p:cNvGrpSpPr/>
          <p:nvPr/>
        </p:nvGrpSpPr>
        <p:grpSpPr>
          <a:xfrm>
            <a:off x="6415890" y="3682860"/>
            <a:ext cx="2869408" cy="2498040"/>
            <a:chOff x="6415890" y="3682860"/>
            <a:chExt cx="2869408" cy="2498040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30D44ED7-7E31-410F-A77A-0A5DD5D46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65519" y="3988597"/>
              <a:ext cx="1919779" cy="2192303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269DA58-0E78-4001-A981-2129C59B046A}"/>
                </a:ext>
              </a:extLst>
            </p:cNvPr>
            <p:cNvSpPr txBox="1"/>
            <p:nvPr/>
          </p:nvSpPr>
          <p:spPr>
            <a:xfrm>
              <a:off x="7381104" y="3682860"/>
              <a:ext cx="1677062" cy="2497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[</a:t>
              </a:r>
              <a:r>
                <a:rPr lang="ko-KR" altLang="en-US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도형 서식</a:t>
              </a: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]</a:t>
              </a:r>
              <a:r>
                <a:rPr lang="ko-KR" altLang="en-US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의 </a:t>
              </a: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[</a:t>
              </a:r>
              <a:r>
                <a:rPr lang="ko-KR" altLang="en-US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도형 옵션</a:t>
              </a:r>
              <a:r>
                <a:rPr lang="en-US" altLang="ko-KR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]</a:t>
              </a:r>
              <a:r>
                <a:rPr lang="ko-KR" altLang="en-US" sz="1023" b="0" dirty="0">
                  <a:solidFill>
                    <a:schemeClr val="bg2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탭</a:t>
              </a:r>
            </a:p>
          </p:txBody>
        </p:sp>
        <p:cxnSp>
          <p:nvCxnSpPr>
            <p:cNvPr id="20" name="연결선: 구부러짐 19">
              <a:extLst>
                <a:ext uri="{FF2B5EF4-FFF2-40B4-BE49-F238E27FC236}">
                  <a16:creationId xmlns:a16="http://schemas.microsoft.com/office/drawing/2014/main" id="{942F7028-7DCE-44B0-811E-BB548B0C348E}"/>
                </a:ext>
              </a:extLst>
            </p:cNvPr>
            <p:cNvCxnSpPr>
              <a:stCxn id="10" idx="3"/>
              <a:endCxn id="33" idx="2"/>
            </p:cNvCxnSpPr>
            <p:nvPr/>
          </p:nvCxnSpPr>
          <p:spPr bwMode="auto">
            <a:xfrm flipV="1">
              <a:off x="6415890" y="3807734"/>
              <a:ext cx="751981" cy="16934"/>
            </a:xfrm>
            <a:prstGeom prst="curvedConnector3">
              <a:avLst>
                <a:gd name="adj1" fmla="val 50000"/>
              </a:avLst>
            </a:prstGeom>
            <a:solidFill>
              <a:schemeClr val="bg1"/>
            </a:solidFill>
            <a:ln w="15875" cap="flat" cmpd="sng" algn="ctr">
              <a:solidFill>
                <a:schemeClr val="bg2"/>
              </a:solidFill>
              <a:prstDash val="sysDot"/>
              <a:round/>
              <a:headEnd type="oval" w="med" len="med"/>
              <a:tailEnd type="stealth"/>
            </a:ln>
            <a:effectLst/>
          </p:spPr>
        </p:cxn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04FD9748-ECA7-49DA-BD83-3EB8F886C6F7}"/>
                </a:ext>
              </a:extLst>
            </p:cNvPr>
            <p:cNvSpPr/>
            <p:nvPr/>
          </p:nvSpPr>
          <p:spPr bwMode="auto">
            <a:xfrm>
              <a:off x="7561473" y="5746806"/>
              <a:ext cx="1574549" cy="199191"/>
            </a:xfrm>
            <a:prstGeom prst="rect">
              <a:avLst/>
            </a:prstGeom>
            <a:solidFill>
              <a:schemeClr val="bg2">
                <a:lumMod val="20000"/>
                <a:lumOff val="80000"/>
                <a:alpha val="10000"/>
              </a:schemeClr>
            </a:solidFill>
            <a:ln w="19050" cap="flat" cmpd="sng" algn="ctr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non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 latinLnBrk="1" hangingPunct="1">
                <a:spcBef>
                  <a:spcPts val="0"/>
                </a:spcBef>
              </a:pPr>
              <a:endParaRPr lang="ko-KR" altLang="en-US" sz="1023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33" name="타원 32">
              <a:extLst>
                <a:ext uri="{FF2B5EF4-FFF2-40B4-BE49-F238E27FC236}">
                  <a16:creationId xmlns:a16="http://schemas.microsoft.com/office/drawing/2014/main" id="{F8384E2E-F512-4E04-A1DC-EA094FA130A3}"/>
                </a:ext>
              </a:extLst>
            </p:cNvPr>
            <p:cNvSpPr/>
            <p:nvPr/>
          </p:nvSpPr>
          <p:spPr>
            <a:xfrm>
              <a:off x="7167871" y="3684386"/>
              <a:ext cx="246695" cy="24669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54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spcBef>
                  <a:spcPts val="0"/>
                </a:spcBef>
              </a:pPr>
              <a:r>
                <a:rPr lang="en-US" altLang="ko-KR" sz="1400" dirty="0">
                  <a:solidFill>
                    <a:schemeClr val="tx1"/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5</a:t>
              </a:r>
              <a:endParaRPr lang="ko-KR" altLang="en-US" sz="1400" dirty="0">
                <a:solidFill>
                  <a:schemeClr val="tx1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432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6" r="3872" b="9371"/>
          <a:stretch/>
        </p:blipFill>
        <p:spPr>
          <a:xfrm>
            <a:off x="-14402" y="-9525"/>
            <a:ext cx="12227330" cy="68808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-14402" y="-9524"/>
            <a:ext cx="12248301" cy="6890342"/>
          </a:xfrm>
          <a:prstGeom prst="rect">
            <a:avLst/>
          </a:prstGeom>
          <a:solidFill>
            <a:schemeClr val="tx1">
              <a:alpha val="56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1888302" y="2390511"/>
            <a:ext cx="8415000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417" y="1599115"/>
            <a:ext cx="716215" cy="716212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167D3E3A-FF5B-40DC-A201-546E9B2F5234}"/>
              </a:ext>
            </a:extLst>
          </p:cNvPr>
          <p:cNvSpPr/>
          <p:nvPr/>
        </p:nvSpPr>
        <p:spPr>
          <a:xfrm>
            <a:off x="1506540" y="3018117"/>
            <a:ext cx="917892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내가 만든 그래프</a:t>
            </a:r>
            <a:endParaRPr lang="en-US" altLang="ko-KR" sz="5000" dirty="0">
              <a:solidFill>
                <a:srgbClr val="FFFF00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 eaLnBrk="1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가독성이 떨어지는 이유 ①</a:t>
            </a:r>
            <a:endParaRPr lang="en-US" altLang="ko-KR" sz="5000" dirty="0">
              <a:solidFill>
                <a:srgbClr val="FFFF00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D364120-5760-49C1-AEC7-8995B0C01BE2}"/>
              </a:ext>
            </a:extLst>
          </p:cNvPr>
          <p:cNvSpPr/>
          <p:nvPr/>
        </p:nvSpPr>
        <p:spPr bwMode="auto">
          <a:xfrm>
            <a:off x="1888302" y="1005115"/>
            <a:ext cx="1188000" cy="1188000"/>
          </a:xfrm>
          <a:prstGeom prst="rect">
            <a:avLst/>
          </a:prstGeom>
          <a:solidFill>
            <a:schemeClr val="tx1">
              <a:alpha val="42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32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11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DAC1F86-6CC0-408C-A3DB-587AE681600C}"/>
              </a:ext>
            </a:extLst>
          </p:cNvPr>
          <p:cNvSpPr txBox="1"/>
          <p:nvPr/>
        </p:nvSpPr>
        <p:spPr>
          <a:xfrm>
            <a:off x="6357291" y="1953439"/>
            <a:ext cx="3105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spcBef>
                <a:spcPts val="0"/>
              </a:spcBef>
            </a:pP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보고서 작성의 기술 </a:t>
            </a:r>
            <a:r>
              <a:rPr lang="en-US" altLang="ko-KR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with </a:t>
            </a: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파워포인트</a:t>
            </a:r>
          </a:p>
        </p:txBody>
      </p:sp>
    </p:spTree>
    <p:extLst>
      <p:ext uri="{BB962C8B-B14F-4D97-AF65-F5344CB8AC3E}">
        <p14:creationId xmlns:p14="http://schemas.microsoft.com/office/powerpoint/2010/main" val="214411858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7" y="2818441"/>
            <a:ext cx="5281141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108522"/>
            <a:ext cx="37374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논리적 보고서의 꽃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!!!</a:t>
            </a:r>
          </a:p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그래프 활용 보고서 ①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853017"/>
            <a:ext cx="5353218" cy="15234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막대</a:t>
            </a:r>
            <a:r>
              <a:rPr lang="en-US" altLang="ko-KR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그래프 가독성 높이기</a:t>
            </a:r>
            <a:endParaRPr lang="en-US" altLang="ko-KR" sz="2800" b="0" dirty="0">
              <a:solidFill>
                <a:schemeClr val="bg2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선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 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그래프 가독성 높이기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F7DB46F7-D8DF-4C31-BDE3-24BB37E8EE97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11</a:t>
            </a:r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2F2A3CEE-62F7-4FAA-A998-B7BAA80850BF}"/>
              </a:ext>
            </a:extLst>
          </p:cNvPr>
          <p:cNvSpPr/>
          <p:nvPr/>
        </p:nvSpPr>
        <p:spPr bwMode="auto">
          <a:xfrm>
            <a:off x="6661037" y="2754000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E5255429-EE4D-408B-8CA4-E94F20D376FC}"/>
              </a:ext>
            </a:extLst>
          </p:cNvPr>
          <p:cNvSpPr/>
          <p:nvPr/>
        </p:nvSpPr>
        <p:spPr bwMode="auto">
          <a:xfrm>
            <a:off x="7007959" y="2754000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0821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>
                <a:solidFill>
                  <a:schemeClr val="bg2"/>
                </a:solidFill>
                <a:cs typeface="Arial Unicode MS"/>
              </a:rPr>
              <a:t>[</a:t>
            </a:r>
            <a:r>
              <a:rPr lang="ko-KR" altLang="en-US" dirty="0">
                <a:solidFill>
                  <a:schemeClr val="bg2"/>
                </a:solidFill>
                <a:cs typeface="Arial Unicode MS"/>
              </a:rPr>
              <a:t>막대</a:t>
            </a: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] </a:t>
            </a:r>
            <a:r>
              <a:rPr lang="ko-KR" altLang="en-US" dirty="0">
                <a:cs typeface="Arial Unicode MS"/>
              </a:rPr>
              <a:t>그래프 </a:t>
            </a:r>
            <a:r>
              <a:rPr lang="en-US" altLang="ko-KR" dirty="0">
                <a:cs typeface="Arial Unicode MS"/>
              </a:rPr>
              <a:t>⇒ </a:t>
            </a:r>
            <a:r>
              <a:rPr lang="ko-KR" altLang="en-US" dirty="0">
                <a:cs typeface="Arial Unicode MS"/>
              </a:rPr>
              <a:t>핵심 정보만 남기고</a:t>
            </a:r>
            <a:r>
              <a:rPr lang="en-US" altLang="ko-KR" dirty="0">
                <a:cs typeface="Arial Unicode MS"/>
              </a:rPr>
              <a:t>… </a:t>
            </a:r>
            <a:r>
              <a:rPr lang="ko-KR" altLang="en-US" dirty="0">
                <a:cs typeface="Arial Unicode MS"/>
              </a:rPr>
              <a:t>최대한 심플하게</a:t>
            </a:r>
            <a:r>
              <a:rPr lang="en-US" altLang="ko-KR" dirty="0">
                <a:cs typeface="Arial Unicode MS"/>
              </a:rPr>
              <a:t>!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7F7BC9DF-BF3D-41D7-8558-A36BC09266EB}"/>
              </a:ext>
            </a:extLst>
          </p:cNvPr>
          <p:cNvSpPr/>
          <p:nvPr/>
        </p:nvSpPr>
        <p:spPr bwMode="auto">
          <a:xfrm>
            <a:off x="6236187" y="1620815"/>
            <a:ext cx="4501571" cy="46431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144000" rIns="90000" bIns="46800"/>
          <a:lstStyle/>
          <a:p>
            <a:pPr marL="85725" indent="-85725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ko-KR" altLang="en-US" sz="1400" dirty="0">
              <a:solidFill>
                <a:srgbClr val="000000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B9232987-08C2-4DE1-ABAA-EC4920B0D003}"/>
              </a:ext>
            </a:extLst>
          </p:cNvPr>
          <p:cNvSpPr/>
          <p:nvPr/>
        </p:nvSpPr>
        <p:spPr bwMode="auto">
          <a:xfrm>
            <a:off x="6236187" y="1089003"/>
            <a:ext cx="4501571" cy="539751"/>
          </a:xfrm>
          <a:prstGeom prst="rect">
            <a:avLst/>
          </a:prstGeom>
          <a:solidFill>
            <a:schemeClr val="tx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[</a:t>
            </a:r>
            <a:r>
              <a:rPr lang="ko-KR" altLang="en-US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개선</a:t>
            </a: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]</a:t>
            </a:r>
            <a:endParaRPr lang="ko-KR" altLang="en-US" sz="2400" b="0" dirty="0">
              <a:solidFill>
                <a:srgbClr val="FFFFFF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97E45614-E773-4F81-A240-C9AABD185FD4}"/>
              </a:ext>
            </a:extLst>
          </p:cNvPr>
          <p:cNvSpPr/>
          <p:nvPr/>
        </p:nvSpPr>
        <p:spPr bwMode="auto">
          <a:xfrm>
            <a:off x="1461000" y="1620815"/>
            <a:ext cx="4500000" cy="46431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144000" rIns="90000" bIns="46800"/>
          <a:lstStyle/>
          <a:p>
            <a:pPr marL="85725" indent="-85725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ko-KR" altLang="en-US" dirty="0">
              <a:solidFill>
                <a:srgbClr val="000000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E755BFE0-74FE-43A8-8C59-3D1DDB5B796F}"/>
              </a:ext>
            </a:extLst>
          </p:cNvPr>
          <p:cNvSpPr/>
          <p:nvPr/>
        </p:nvSpPr>
        <p:spPr bwMode="auto">
          <a:xfrm>
            <a:off x="1461000" y="1089003"/>
            <a:ext cx="4500000" cy="539751"/>
          </a:xfrm>
          <a:prstGeom prst="rect">
            <a:avLst/>
          </a:prstGeom>
          <a:solidFill>
            <a:schemeClr val="tx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[</a:t>
            </a:r>
            <a:r>
              <a:rPr lang="ko-KR" altLang="en-US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기존</a:t>
            </a: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]</a:t>
            </a:r>
            <a:endParaRPr lang="ko-KR" altLang="en-US" sz="2400" b="0" dirty="0">
              <a:solidFill>
                <a:srgbClr val="FFFFFF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aphicFrame>
        <p:nvGraphicFramePr>
          <p:cNvPr id="31" name="차트 30">
            <a:extLst>
              <a:ext uri="{FF2B5EF4-FFF2-40B4-BE49-F238E27FC236}">
                <a16:creationId xmlns:a16="http://schemas.microsoft.com/office/drawing/2014/main" id="{64B31CAD-0472-4235-AC9E-CC411AF07F51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533622" y="2375881"/>
          <a:ext cx="4362532" cy="305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2" name="설명선 2(테두리 및 강조선) 22">
            <a:extLst>
              <a:ext uri="{FF2B5EF4-FFF2-40B4-BE49-F238E27FC236}">
                <a16:creationId xmlns:a16="http://schemas.microsoft.com/office/drawing/2014/main" id="{B89BF8C8-A999-4C81-9EBC-48A70A52F570}"/>
              </a:ext>
            </a:extLst>
          </p:cNvPr>
          <p:cNvSpPr/>
          <p:nvPr/>
        </p:nvSpPr>
        <p:spPr bwMode="auto">
          <a:xfrm>
            <a:off x="4251003" y="1956824"/>
            <a:ext cx="755039" cy="208848"/>
          </a:xfrm>
          <a:prstGeom prst="accentBorderCallout2">
            <a:avLst>
              <a:gd name="adj1" fmla="val 18751"/>
              <a:gd name="adj2" fmla="val -4256"/>
              <a:gd name="adj3" fmla="val 18750"/>
              <a:gd name="adj4" fmla="val -16667"/>
              <a:gd name="adj5" fmla="val 268700"/>
              <a:gd name="adj6" fmla="val -42590"/>
            </a:avLst>
          </a:prstGeom>
          <a:solidFill>
            <a:schemeClr val="bg2">
              <a:alpha val="20000"/>
            </a:schemeClr>
          </a:solidFill>
          <a:ln w="15875">
            <a:solidFill>
              <a:schemeClr val="bg2"/>
            </a:solidFill>
            <a:prstDash val="sysDot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ko-KR" altLang="en-US" sz="1000" b="0" dirty="0">
                <a:solidFill>
                  <a:srgbClr val="0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차트제목</a:t>
            </a:r>
          </a:p>
        </p:txBody>
      </p:sp>
      <p:sp>
        <p:nvSpPr>
          <p:cNvPr id="33" name="설명선 2(테두리 및 강조선) 22">
            <a:extLst>
              <a:ext uri="{FF2B5EF4-FFF2-40B4-BE49-F238E27FC236}">
                <a16:creationId xmlns:a16="http://schemas.microsoft.com/office/drawing/2014/main" id="{02572F28-740C-496B-BC30-F445B941C383}"/>
              </a:ext>
            </a:extLst>
          </p:cNvPr>
          <p:cNvSpPr/>
          <p:nvPr/>
        </p:nvSpPr>
        <p:spPr bwMode="auto">
          <a:xfrm>
            <a:off x="3376303" y="2856901"/>
            <a:ext cx="1369699" cy="208848"/>
          </a:xfrm>
          <a:prstGeom prst="accentBorderCallout2">
            <a:avLst>
              <a:gd name="adj1" fmla="val 18751"/>
              <a:gd name="adj2" fmla="val -4256"/>
              <a:gd name="adj3" fmla="val 18750"/>
              <a:gd name="adj4" fmla="val -16667"/>
              <a:gd name="adj5" fmla="val 198482"/>
              <a:gd name="adj6" fmla="val -38716"/>
            </a:avLst>
          </a:prstGeom>
          <a:solidFill>
            <a:schemeClr val="bg2">
              <a:alpha val="20000"/>
            </a:schemeClr>
          </a:solidFill>
          <a:ln w="15875">
            <a:solidFill>
              <a:schemeClr val="bg2"/>
            </a:solidFill>
            <a:prstDash val="sysDot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ko-KR" altLang="en-US" sz="1000" b="0" dirty="0">
                <a:solidFill>
                  <a:srgbClr val="0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세로 </a:t>
            </a:r>
            <a:r>
              <a:rPr lang="en-US" altLang="ko-KR" sz="1000" b="0" dirty="0">
                <a:solidFill>
                  <a:srgbClr val="0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(</a:t>
            </a:r>
            <a:r>
              <a:rPr lang="ko-KR" altLang="en-US" sz="1000" b="0" dirty="0">
                <a:solidFill>
                  <a:srgbClr val="0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값</a:t>
            </a:r>
            <a:r>
              <a:rPr lang="en-US" altLang="ko-KR" sz="1000" b="0" dirty="0">
                <a:solidFill>
                  <a:srgbClr val="0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) </a:t>
            </a:r>
            <a:r>
              <a:rPr lang="ko-KR" altLang="en-US" sz="1000" b="0" dirty="0">
                <a:solidFill>
                  <a:srgbClr val="0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축 주 눈금선</a:t>
            </a:r>
          </a:p>
        </p:txBody>
      </p:sp>
      <p:sp>
        <p:nvSpPr>
          <p:cNvPr id="34" name="설명선 2(테두리 및 강조선) 22">
            <a:extLst>
              <a:ext uri="{FF2B5EF4-FFF2-40B4-BE49-F238E27FC236}">
                <a16:creationId xmlns:a16="http://schemas.microsoft.com/office/drawing/2014/main" id="{FA1ED00C-F00E-4D99-9518-035D71752E58}"/>
              </a:ext>
            </a:extLst>
          </p:cNvPr>
          <p:cNvSpPr/>
          <p:nvPr/>
        </p:nvSpPr>
        <p:spPr bwMode="auto">
          <a:xfrm>
            <a:off x="2046001" y="2452567"/>
            <a:ext cx="819213" cy="208848"/>
          </a:xfrm>
          <a:prstGeom prst="accentBorderCallout2">
            <a:avLst>
              <a:gd name="adj1" fmla="val 18751"/>
              <a:gd name="adj2" fmla="val -4256"/>
              <a:gd name="adj3" fmla="val 18750"/>
              <a:gd name="adj4" fmla="val -16667"/>
              <a:gd name="adj5" fmla="val 198482"/>
              <a:gd name="adj6" fmla="val -38716"/>
            </a:avLst>
          </a:prstGeom>
          <a:solidFill>
            <a:schemeClr val="bg2">
              <a:alpha val="20000"/>
            </a:schemeClr>
          </a:solidFill>
          <a:ln w="15875">
            <a:solidFill>
              <a:schemeClr val="bg2"/>
            </a:solidFill>
            <a:prstDash val="sysDot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ko-KR" altLang="en-US" sz="1000" b="0" dirty="0">
                <a:solidFill>
                  <a:srgbClr val="0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세로 </a:t>
            </a:r>
            <a:r>
              <a:rPr lang="en-US" altLang="ko-KR" sz="1000" b="0" dirty="0">
                <a:solidFill>
                  <a:srgbClr val="0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(</a:t>
            </a:r>
            <a:r>
              <a:rPr lang="ko-KR" altLang="en-US" sz="1000" b="0" dirty="0">
                <a:solidFill>
                  <a:srgbClr val="0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값</a:t>
            </a:r>
            <a:r>
              <a:rPr lang="en-US" altLang="ko-KR" sz="1000" b="0" dirty="0">
                <a:solidFill>
                  <a:srgbClr val="0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)</a:t>
            </a:r>
            <a:r>
              <a:rPr lang="ko-KR" altLang="en-US" sz="1000" b="0" dirty="0">
                <a:solidFill>
                  <a:srgbClr val="0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축</a:t>
            </a:r>
          </a:p>
        </p:txBody>
      </p:sp>
    </p:spTree>
    <p:extLst>
      <p:ext uri="{BB962C8B-B14F-4D97-AF65-F5344CB8AC3E}">
        <p14:creationId xmlns:p14="http://schemas.microsoft.com/office/powerpoint/2010/main" val="121500983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>
                <a:solidFill>
                  <a:schemeClr val="bg2"/>
                </a:solidFill>
                <a:cs typeface="Arial Unicode MS"/>
              </a:rPr>
              <a:t>[</a:t>
            </a:r>
            <a:r>
              <a:rPr lang="ko-KR" altLang="en-US" dirty="0">
                <a:solidFill>
                  <a:schemeClr val="bg2"/>
                </a:solidFill>
                <a:cs typeface="Arial Unicode MS"/>
              </a:rPr>
              <a:t>누적 막대</a:t>
            </a: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] </a:t>
            </a:r>
            <a:r>
              <a:rPr lang="ko-KR" altLang="en-US" dirty="0">
                <a:cs typeface="Arial Unicode MS"/>
              </a:rPr>
              <a:t>그래프 </a:t>
            </a:r>
            <a:r>
              <a:rPr lang="en-US" altLang="ko-KR" dirty="0">
                <a:cs typeface="Arial Unicode MS"/>
              </a:rPr>
              <a:t>⇒ </a:t>
            </a:r>
            <a:r>
              <a:rPr lang="ko-KR" altLang="en-US" dirty="0">
                <a:cs typeface="Arial Unicode MS"/>
              </a:rPr>
              <a:t>계열선을 활용해 가독성을 높이자</a:t>
            </a:r>
            <a:r>
              <a:rPr lang="en-US" altLang="ko-KR" dirty="0">
                <a:cs typeface="Arial Unicode MS"/>
              </a:rPr>
              <a:t>!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2FD2B5F8-A283-4B53-8232-927009E41553}"/>
              </a:ext>
            </a:extLst>
          </p:cNvPr>
          <p:cNvSpPr/>
          <p:nvPr/>
        </p:nvSpPr>
        <p:spPr bwMode="auto">
          <a:xfrm>
            <a:off x="6236187" y="1620815"/>
            <a:ext cx="4501571" cy="46431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144000" rIns="90000" bIns="46800"/>
          <a:lstStyle/>
          <a:p>
            <a:pPr marL="85725" indent="-85725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ko-KR" altLang="en-US" sz="1400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CDD2D3AE-CD95-476C-9E93-5A93E9645EA3}"/>
              </a:ext>
            </a:extLst>
          </p:cNvPr>
          <p:cNvSpPr/>
          <p:nvPr/>
        </p:nvSpPr>
        <p:spPr bwMode="auto">
          <a:xfrm>
            <a:off x="6236187" y="1089003"/>
            <a:ext cx="4501571" cy="539751"/>
          </a:xfrm>
          <a:prstGeom prst="rect">
            <a:avLst/>
          </a:prstGeom>
          <a:solidFill>
            <a:schemeClr val="tx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en-US" altLang="ko-KR" sz="18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8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개선</a:t>
            </a:r>
            <a:r>
              <a:rPr lang="en-US" altLang="ko-KR" sz="18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endParaRPr lang="ko-KR" altLang="en-US" sz="18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F315B77-ED0A-4CCA-B353-0D480E581C19}"/>
              </a:ext>
            </a:extLst>
          </p:cNvPr>
          <p:cNvSpPr/>
          <p:nvPr/>
        </p:nvSpPr>
        <p:spPr bwMode="auto">
          <a:xfrm>
            <a:off x="1461000" y="1620815"/>
            <a:ext cx="4500000" cy="46431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144000" rIns="90000" bIns="46800"/>
          <a:lstStyle/>
          <a:p>
            <a:pPr marL="85725" indent="-85725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ko-KR" altLang="en-US" dirty="0">
              <a:solidFill>
                <a:srgbClr val="00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DB490084-E0A6-429C-88C8-C5FF22EAEF56}"/>
              </a:ext>
            </a:extLst>
          </p:cNvPr>
          <p:cNvSpPr/>
          <p:nvPr/>
        </p:nvSpPr>
        <p:spPr bwMode="auto">
          <a:xfrm>
            <a:off x="1461000" y="1089003"/>
            <a:ext cx="4500000" cy="539751"/>
          </a:xfrm>
          <a:prstGeom prst="rect">
            <a:avLst/>
          </a:prstGeom>
          <a:solidFill>
            <a:schemeClr val="tx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en-US" altLang="ko-KR" sz="18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8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기존</a:t>
            </a:r>
            <a:r>
              <a:rPr lang="en-US" altLang="ko-KR" sz="1800" b="0" dirty="0">
                <a:solidFill>
                  <a:srgbClr val="FFFFFF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</a:t>
            </a:r>
            <a:endParaRPr lang="ko-KR" altLang="en-US" sz="1800" b="0" dirty="0">
              <a:solidFill>
                <a:srgbClr val="FFFFFF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graphicFrame>
        <p:nvGraphicFramePr>
          <p:cNvPr id="11" name="차트 10">
            <a:extLst>
              <a:ext uri="{FF2B5EF4-FFF2-40B4-BE49-F238E27FC236}">
                <a16:creationId xmlns:a16="http://schemas.microsoft.com/office/drawing/2014/main" id="{5C21C19E-70AA-4B1B-A7C5-FB2599A1ADFC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492619" y="2294762"/>
          <a:ext cx="4449261" cy="34231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설명선 2(테두리 및 강조선) 22">
            <a:extLst>
              <a:ext uri="{FF2B5EF4-FFF2-40B4-BE49-F238E27FC236}">
                <a16:creationId xmlns:a16="http://schemas.microsoft.com/office/drawing/2014/main" id="{A66D91F5-E9BE-449B-A288-DD2A0563A945}"/>
              </a:ext>
            </a:extLst>
          </p:cNvPr>
          <p:cNvSpPr/>
          <p:nvPr/>
        </p:nvSpPr>
        <p:spPr bwMode="auto">
          <a:xfrm>
            <a:off x="4405980" y="5763667"/>
            <a:ext cx="815191" cy="360003"/>
          </a:xfrm>
          <a:prstGeom prst="accentBorderCallout2">
            <a:avLst>
              <a:gd name="adj1" fmla="val 18090"/>
              <a:gd name="adj2" fmla="val -6301"/>
              <a:gd name="adj3" fmla="val 18750"/>
              <a:gd name="adj4" fmla="val -16667"/>
              <a:gd name="adj5" fmla="val -48252"/>
              <a:gd name="adj6" fmla="val -35029"/>
            </a:avLst>
          </a:prstGeom>
          <a:solidFill>
            <a:schemeClr val="bg2">
              <a:alpha val="20000"/>
            </a:schemeClr>
          </a:solidFill>
          <a:ln w="15875">
            <a:solidFill>
              <a:schemeClr val="bg2"/>
            </a:solidFill>
            <a:prstDash val="sysDot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ko-KR" sz="10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[</a:t>
            </a:r>
            <a:r>
              <a:rPr lang="ko-KR" altLang="en-US" sz="10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범례</a:t>
            </a:r>
            <a:r>
              <a:rPr lang="en-US" altLang="ko-KR" sz="10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] </a:t>
            </a:r>
            <a:r>
              <a:rPr lang="ko-KR" altLang="en-US" sz="1000" b="0" dirty="0">
                <a:solidFill>
                  <a:srgbClr val="000000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표시</a:t>
            </a:r>
          </a:p>
        </p:txBody>
      </p:sp>
    </p:spTree>
    <p:extLst>
      <p:ext uri="{BB962C8B-B14F-4D97-AF65-F5344CB8AC3E}">
        <p14:creationId xmlns:p14="http://schemas.microsoft.com/office/powerpoint/2010/main" val="119883890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108522"/>
            <a:ext cx="37374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논리적 보고서의 꽃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!!!</a:t>
            </a:r>
          </a:p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그래프 활용 보고서 ①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F7DB46F7-D8DF-4C31-BDE3-24BB37E8EE97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11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20DB6986-C81C-4FA8-806C-30E411B271FC}"/>
              </a:ext>
            </a:extLst>
          </p:cNvPr>
          <p:cNvSpPr/>
          <p:nvPr/>
        </p:nvSpPr>
        <p:spPr bwMode="auto">
          <a:xfrm>
            <a:off x="6298697" y="3809957"/>
            <a:ext cx="5281141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5CFA29-CA5B-4C83-98DF-D0480E683E36}"/>
              </a:ext>
            </a:extLst>
          </p:cNvPr>
          <p:cNvSpPr txBox="1"/>
          <p:nvPr/>
        </p:nvSpPr>
        <p:spPr>
          <a:xfrm>
            <a:off x="6322782" y="2853017"/>
            <a:ext cx="5353218" cy="15234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막대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그래프 가독성 높이기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5400"/>
              </a:spcAft>
            </a:pPr>
            <a:r>
              <a:rPr lang="en-US" altLang="ko-KR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선</a:t>
            </a:r>
            <a:r>
              <a:rPr lang="en-US" altLang="ko-KR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 </a:t>
            </a: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그래프 가독성 높이기</a:t>
            </a: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4AA74DEB-DE92-45A5-8B87-1DC46FCB94BA}"/>
              </a:ext>
            </a:extLst>
          </p:cNvPr>
          <p:cNvSpPr/>
          <p:nvPr/>
        </p:nvSpPr>
        <p:spPr bwMode="auto">
          <a:xfrm>
            <a:off x="6661037" y="3745516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4891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>
                <a:solidFill>
                  <a:schemeClr val="bg2"/>
                </a:solidFill>
                <a:cs typeface="Arial Unicode MS"/>
              </a:rPr>
              <a:t>[</a:t>
            </a:r>
            <a:r>
              <a:rPr lang="ko-KR" altLang="en-US" dirty="0">
                <a:solidFill>
                  <a:schemeClr val="bg2"/>
                </a:solidFill>
                <a:cs typeface="Arial Unicode MS"/>
              </a:rPr>
              <a:t>선</a:t>
            </a: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] </a:t>
            </a:r>
            <a:r>
              <a:rPr lang="ko-KR" altLang="en-US" dirty="0">
                <a:solidFill>
                  <a:schemeClr val="bg2"/>
                </a:solidFill>
                <a:cs typeface="Arial Unicode MS"/>
              </a:rPr>
              <a:t>그래프 </a:t>
            </a: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⇒ </a:t>
            </a:r>
            <a:r>
              <a:rPr lang="ko-KR" altLang="en-US" dirty="0">
                <a:solidFill>
                  <a:schemeClr val="bg2"/>
                </a:solidFill>
                <a:cs typeface="Arial Unicode MS"/>
              </a:rPr>
              <a:t>표식 옵션을 조절해서 가독성을 높이자</a:t>
            </a: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!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2FD2B5F8-A283-4B53-8232-927009E41553}"/>
              </a:ext>
            </a:extLst>
          </p:cNvPr>
          <p:cNvSpPr/>
          <p:nvPr/>
        </p:nvSpPr>
        <p:spPr bwMode="auto">
          <a:xfrm>
            <a:off x="6236187" y="1620815"/>
            <a:ext cx="4501571" cy="46431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144000" rIns="90000" bIns="46800"/>
          <a:lstStyle/>
          <a:p>
            <a:pPr marL="85725" indent="-85725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ko-KR" altLang="en-US" sz="1400" dirty="0">
              <a:solidFill>
                <a:srgbClr val="000000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CDD2D3AE-CD95-476C-9E93-5A93E9645EA3}"/>
              </a:ext>
            </a:extLst>
          </p:cNvPr>
          <p:cNvSpPr/>
          <p:nvPr/>
        </p:nvSpPr>
        <p:spPr bwMode="auto">
          <a:xfrm>
            <a:off x="6236187" y="1089003"/>
            <a:ext cx="4501571" cy="539751"/>
          </a:xfrm>
          <a:prstGeom prst="rect">
            <a:avLst/>
          </a:prstGeom>
          <a:solidFill>
            <a:schemeClr val="tx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[</a:t>
            </a:r>
            <a:r>
              <a:rPr lang="ko-KR" altLang="en-US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개선</a:t>
            </a: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]</a:t>
            </a:r>
            <a:endParaRPr lang="ko-KR" altLang="en-US" sz="2400" b="0" dirty="0">
              <a:solidFill>
                <a:srgbClr val="FFFFFF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F315B77-ED0A-4CCA-B353-0D480E581C19}"/>
              </a:ext>
            </a:extLst>
          </p:cNvPr>
          <p:cNvSpPr/>
          <p:nvPr/>
        </p:nvSpPr>
        <p:spPr bwMode="auto">
          <a:xfrm>
            <a:off x="1461000" y="1620815"/>
            <a:ext cx="4500000" cy="46431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144000" rIns="90000" bIns="46800"/>
          <a:lstStyle/>
          <a:p>
            <a:pPr marL="85725" indent="-85725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ko-KR" altLang="en-US" dirty="0">
              <a:solidFill>
                <a:srgbClr val="000000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DB490084-E0A6-429C-88C8-C5FF22EAEF56}"/>
              </a:ext>
            </a:extLst>
          </p:cNvPr>
          <p:cNvSpPr/>
          <p:nvPr/>
        </p:nvSpPr>
        <p:spPr bwMode="auto">
          <a:xfrm>
            <a:off x="1461000" y="1089003"/>
            <a:ext cx="4500000" cy="539751"/>
          </a:xfrm>
          <a:prstGeom prst="rect">
            <a:avLst/>
          </a:prstGeom>
          <a:solidFill>
            <a:schemeClr val="tx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[</a:t>
            </a:r>
            <a:r>
              <a:rPr lang="ko-KR" altLang="en-US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기존</a:t>
            </a: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]</a:t>
            </a:r>
            <a:endParaRPr lang="ko-KR" altLang="en-US" sz="2400" b="0" dirty="0">
              <a:solidFill>
                <a:srgbClr val="FFFFFF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aphicFrame>
        <p:nvGraphicFramePr>
          <p:cNvPr id="13" name="차트 12">
            <a:extLst>
              <a:ext uri="{FF2B5EF4-FFF2-40B4-BE49-F238E27FC236}">
                <a16:creationId xmlns:a16="http://schemas.microsoft.com/office/drawing/2014/main" id="{ADAC949B-F92A-43CA-B889-9CACA80B252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547210" y="2073955"/>
          <a:ext cx="4374827" cy="36678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설명선 2(테두리 및 강조선) 22">
            <a:extLst>
              <a:ext uri="{FF2B5EF4-FFF2-40B4-BE49-F238E27FC236}">
                <a16:creationId xmlns:a16="http://schemas.microsoft.com/office/drawing/2014/main" id="{C90E60BF-7544-417A-BEF5-A82DA74BCC30}"/>
              </a:ext>
            </a:extLst>
          </p:cNvPr>
          <p:cNvSpPr/>
          <p:nvPr/>
        </p:nvSpPr>
        <p:spPr bwMode="auto">
          <a:xfrm>
            <a:off x="5098142" y="2277413"/>
            <a:ext cx="549147" cy="341720"/>
          </a:xfrm>
          <a:prstGeom prst="accentBorderCallout2">
            <a:avLst>
              <a:gd name="adj1" fmla="val 21032"/>
              <a:gd name="adj2" fmla="val -8104"/>
              <a:gd name="adj3" fmla="val 18750"/>
              <a:gd name="adj4" fmla="val -16667"/>
              <a:gd name="adj5" fmla="val 174416"/>
              <a:gd name="adj6" fmla="val -89451"/>
            </a:avLst>
          </a:prstGeom>
          <a:solidFill>
            <a:schemeClr val="bg2">
              <a:alpha val="20000"/>
            </a:schemeClr>
          </a:solidFill>
          <a:ln w="15875">
            <a:solidFill>
              <a:schemeClr val="bg2"/>
            </a:solidFill>
            <a:prstDash val="sysDot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ko-KR" sz="1000" b="0" dirty="0">
                <a:solidFill>
                  <a:srgbClr val="0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[</a:t>
            </a:r>
            <a:r>
              <a:rPr lang="ko-KR" altLang="en-US" sz="1000" b="0" dirty="0">
                <a:solidFill>
                  <a:srgbClr val="0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표식</a:t>
            </a:r>
            <a:r>
              <a:rPr lang="en-US" altLang="ko-KR" sz="1000" b="0" dirty="0">
                <a:solidFill>
                  <a:srgbClr val="0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]</a:t>
            </a:r>
            <a:endParaRPr lang="ko-KR" altLang="en-US" sz="1000" b="0" dirty="0">
              <a:solidFill>
                <a:srgbClr val="000000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15" name="설명선 2(테두리 및 강조선) 22">
            <a:extLst>
              <a:ext uri="{FF2B5EF4-FFF2-40B4-BE49-F238E27FC236}">
                <a16:creationId xmlns:a16="http://schemas.microsoft.com/office/drawing/2014/main" id="{83B7541A-4D80-4EDE-870F-0A47CF48188E}"/>
              </a:ext>
            </a:extLst>
          </p:cNvPr>
          <p:cNvSpPr/>
          <p:nvPr/>
        </p:nvSpPr>
        <p:spPr bwMode="auto">
          <a:xfrm>
            <a:off x="3036003" y="2709000"/>
            <a:ext cx="549147" cy="341720"/>
          </a:xfrm>
          <a:prstGeom prst="accentBorderCallout2">
            <a:avLst>
              <a:gd name="adj1" fmla="val 21032"/>
              <a:gd name="adj2" fmla="val -8104"/>
              <a:gd name="adj3" fmla="val 18750"/>
              <a:gd name="adj4" fmla="val -16667"/>
              <a:gd name="adj5" fmla="val 174416"/>
              <a:gd name="adj6" fmla="val -89451"/>
            </a:avLst>
          </a:prstGeom>
          <a:solidFill>
            <a:schemeClr val="bg2">
              <a:alpha val="20000"/>
            </a:schemeClr>
          </a:solidFill>
          <a:ln w="15875">
            <a:solidFill>
              <a:schemeClr val="bg2"/>
            </a:solidFill>
            <a:prstDash val="sysDot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ko-KR" sz="1000" b="0" dirty="0">
                <a:solidFill>
                  <a:srgbClr val="0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[</a:t>
            </a:r>
            <a:r>
              <a:rPr lang="ko-KR" altLang="en-US" sz="1000" b="0" dirty="0">
                <a:solidFill>
                  <a:srgbClr val="0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선</a:t>
            </a:r>
            <a:r>
              <a:rPr lang="en-US" altLang="ko-KR" sz="1000" b="0" dirty="0">
                <a:solidFill>
                  <a:srgbClr val="0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]</a:t>
            </a:r>
            <a:endParaRPr lang="ko-KR" altLang="en-US" sz="1000" b="0" dirty="0">
              <a:solidFill>
                <a:srgbClr val="000000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FDE3CF-E985-4AFE-A299-89B11D4DE1E3}"/>
              </a:ext>
            </a:extLst>
          </p:cNvPr>
          <p:cNvSpPr txBox="1"/>
          <p:nvPr/>
        </p:nvSpPr>
        <p:spPr>
          <a:xfrm>
            <a:off x="10131312" y="6556329"/>
            <a:ext cx="1514802" cy="20005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spcBef>
                <a:spcPts val="0"/>
              </a:spcBef>
            </a:pPr>
            <a:r>
              <a:rPr lang="ko-KR" altLang="en-US" sz="700" b="0" i="1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실습</a:t>
            </a:r>
          </a:p>
        </p:txBody>
      </p:sp>
    </p:spTree>
    <p:extLst>
      <p:ext uri="{BB962C8B-B14F-4D97-AF65-F5344CB8AC3E}">
        <p14:creationId xmlns:p14="http://schemas.microsoft.com/office/powerpoint/2010/main" val="231694450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6" r="3872" b="9371"/>
          <a:stretch/>
        </p:blipFill>
        <p:spPr>
          <a:xfrm>
            <a:off x="-14402" y="-9525"/>
            <a:ext cx="12227330" cy="68808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-14402" y="-9524"/>
            <a:ext cx="12248301" cy="6890342"/>
          </a:xfrm>
          <a:prstGeom prst="rect">
            <a:avLst/>
          </a:prstGeom>
          <a:solidFill>
            <a:schemeClr val="tx1">
              <a:alpha val="56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1888302" y="2390511"/>
            <a:ext cx="8415000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417" y="1599115"/>
            <a:ext cx="716215" cy="716212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167D3E3A-FF5B-40DC-A201-546E9B2F5234}"/>
              </a:ext>
            </a:extLst>
          </p:cNvPr>
          <p:cNvSpPr/>
          <p:nvPr/>
        </p:nvSpPr>
        <p:spPr>
          <a:xfrm>
            <a:off x="1506540" y="3018117"/>
            <a:ext cx="917892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내가 만든 그래프</a:t>
            </a:r>
            <a:r>
              <a:rPr lang="en-US" altLang="ko-KR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  <a:p>
            <a:pPr algn="ctr" eaLnBrk="1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5000" dirty="0">
                <a:solidFill>
                  <a:srgbClr val="FFFF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가독성이 떨어지는 이유 ②</a:t>
            </a:r>
            <a:endParaRPr lang="en-US" altLang="ko-KR" sz="5000" dirty="0">
              <a:solidFill>
                <a:srgbClr val="FFFF00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D364120-5760-49C1-AEC7-8995B0C01BE2}"/>
              </a:ext>
            </a:extLst>
          </p:cNvPr>
          <p:cNvSpPr/>
          <p:nvPr/>
        </p:nvSpPr>
        <p:spPr bwMode="auto">
          <a:xfrm>
            <a:off x="1888302" y="1005115"/>
            <a:ext cx="1188000" cy="1188000"/>
          </a:xfrm>
          <a:prstGeom prst="rect">
            <a:avLst/>
          </a:prstGeom>
          <a:solidFill>
            <a:schemeClr val="tx1">
              <a:alpha val="42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32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12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F2240F-6249-4F92-ACF9-1CB13057243A}"/>
              </a:ext>
            </a:extLst>
          </p:cNvPr>
          <p:cNvSpPr txBox="1"/>
          <p:nvPr/>
        </p:nvSpPr>
        <p:spPr>
          <a:xfrm>
            <a:off x="6357291" y="1953439"/>
            <a:ext cx="3105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spcBef>
                <a:spcPts val="0"/>
              </a:spcBef>
            </a:pP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보고서 작성의 기술 </a:t>
            </a:r>
            <a:r>
              <a:rPr lang="en-US" altLang="ko-KR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with </a:t>
            </a:r>
            <a:r>
              <a:rPr lang="ko-KR" altLang="en-US" sz="1400" b="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파워포인트</a:t>
            </a:r>
          </a:p>
        </p:txBody>
      </p:sp>
    </p:spTree>
    <p:extLst>
      <p:ext uri="{BB962C8B-B14F-4D97-AF65-F5344CB8AC3E}">
        <p14:creationId xmlns:p14="http://schemas.microsoft.com/office/powerpoint/2010/main" val="363078120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7" y="2429475"/>
            <a:ext cx="5281141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108522"/>
            <a:ext cx="37374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내가 만든 그래프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가독성이 떨어지는 이유 ②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457253"/>
            <a:ext cx="5353218" cy="1908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en-US" altLang="ko-KR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방사형</a:t>
            </a:r>
            <a:r>
              <a:rPr lang="en-US" altLang="ko-KR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그래프 가독성 높이기</a:t>
            </a:r>
            <a:endParaRPr lang="en-US" altLang="ko-KR" sz="2800" b="0" dirty="0">
              <a:solidFill>
                <a:schemeClr val="bg2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원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그래프 가독성 높이기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이중축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(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콤보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)] 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그래프 가독성 높이기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F7DB46F7-D8DF-4C31-BDE3-24BB37E8EE97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12</a:t>
            </a:r>
          </a:p>
        </p:txBody>
      </p:sp>
      <p:sp>
        <p:nvSpPr>
          <p:cNvPr id="2" name="타원 1">
            <a:extLst>
              <a:ext uri="{FF2B5EF4-FFF2-40B4-BE49-F238E27FC236}">
                <a16:creationId xmlns:a16="http://schemas.microsoft.com/office/drawing/2014/main" id="{E953DA83-4035-47C2-8BB7-000D409C9DA8}"/>
              </a:ext>
            </a:extLst>
          </p:cNvPr>
          <p:cNvSpPr/>
          <p:nvPr/>
        </p:nvSpPr>
        <p:spPr bwMode="auto">
          <a:xfrm>
            <a:off x="6651368" y="2346272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2F2A3CEE-62F7-4FAA-A998-B7BAA80850BF}"/>
              </a:ext>
            </a:extLst>
          </p:cNvPr>
          <p:cNvSpPr/>
          <p:nvPr/>
        </p:nvSpPr>
        <p:spPr bwMode="auto">
          <a:xfrm>
            <a:off x="6998290" y="2346272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E5255429-EE4D-408B-8CA4-E94F20D376FC}"/>
              </a:ext>
            </a:extLst>
          </p:cNvPr>
          <p:cNvSpPr/>
          <p:nvPr/>
        </p:nvSpPr>
        <p:spPr bwMode="auto">
          <a:xfrm>
            <a:off x="7345212" y="2346272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2604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  <p:bldP spid="1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>
                <a:solidFill>
                  <a:schemeClr val="bg2"/>
                </a:solidFill>
                <a:cs typeface="Arial Unicode MS"/>
              </a:rPr>
              <a:t>[</a:t>
            </a:r>
            <a:r>
              <a:rPr lang="ko-KR" altLang="en-US" dirty="0">
                <a:solidFill>
                  <a:schemeClr val="bg2"/>
                </a:solidFill>
                <a:cs typeface="Arial Unicode MS"/>
              </a:rPr>
              <a:t>방사형</a:t>
            </a: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] </a:t>
            </a:r>
            <a:r>
              <a:rPr lang="ko-KR" altLang="en-US" dirty="0">
                <a:cs typeface="Arial Unicode MS"/>
              </a:rPr>
              <a:t>그래프 </a:t>
            </a:r>
            <a:r>
              <a:rPr lang="en-US" altLang="ko-KR" dirty="0">
                <a:cs typeface="Arial Unicode MS"/>
              </a:rPr>
              <a:t>⇒ </a:t>
            </a:r>
            <a:r>
              <a:rPr lang="ko-KR" altLang="en-US" dirty="0">
                <a:cs typeface="Arial Unicode MS"/>
              </a:rPr>
              <a:t>표식 옵션을 조절해서 가독성을 높이자</a:t>
            </a:r>
            <a:r>
              <a:rPr lang="en-US" altLang="ko-KR" dirty="0">
                <a:cs typeface="Arial Unicode MS"/>
              </a:rPr>
              <a:t>!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C63F29AC-B5E0-411F-99F4-FAC0D7632DE6}"/>
              </a:ext>
            </a:extLst>
          </p:cNvPr>
          <p:cNvSpPr/>
          <p:nvPr/>
        </p:nvSpPr>
        <p:spPr bwMode="auto">
          <a:xfrm>
            <a:off x="6236187" y="1591310"/>
            <a:ext cx="4501571" cy="46431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144000" rIns="90000" bIns="46800"/>
          <a:lstStyle/>
          <a:p>
            <a:pPr marL="85725" indent="-85725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ko-KR" altLang="en-US" sz="1400" dirty="0">
              <a:solidFill>
                <a:srgbClr val="000000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19D0D4E7-606E-4ED9-B1DF-051BC85B2E93}"/>
              </a:ext>
            </a:extLst>
          </p:cNvPr>
          <p:cNvSpPr/>
          <p:nvPr/>
        </p:nvSpPr>
        <p:spPr bwMode="auto">
          <a:xfrm>
            <a:off x="6236187" y="1059498"/>
            <a:ext cx="4501571" cy="539751"/>
          </a:xfrm>
          <a:prstGeom prst="rect">
            <a:avLst/>
          </a:prstGeom>
          <a:solidFill>
            <a:schemeClr val="tx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[</a:t>
            </a:r>
            <a:r>
              <a:rPr lang="ko-KR" altLang="en-US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개선</a:t>
            </a: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]</a:t>
            </a:r>
            <a:endParaRPr lang="ko-KR" altLang="en-US" sz="2400" b="0" dirty="0">
              <a:solidFill>
                <a:srgbClr val="FFFFFF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7929848A-81E3-4A85-B4CC-172B0574205E}"/>
              </a:ext>
            </a:extLst>
          </p:cNvPr>
          <p:cNvSpPr/>
          <p:nvPr/>
        </p:nvSpPr>
        <p:spPr bwMode="auto">
          <a:xfrm>
            <a:off x="1461000" y="1591310"/>
            <a:ext cx="4500000" cy="46431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144000" rIns="90000" bIns="46800"/>
          <a:lstStyle/>
          <a:p>
            <a:pPr marL="85725" indent="-85725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ko-KR" altLang="en-US" dirty="0">
              <a:solidFill>
                <a:srgbClr val="000000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0815B9CE-CE65-4063-BEB0-55A53F651F0D}"/>
              </a:ext>
            </a:extLst>
          </p:cNvPr>
          <p:cNvSpPr/>
          <p:nvPr/>
        </p:nvSpPr>
        <p:spPr bwMode="auto">
          <a:xfrm>
            <a:off x="1461000" y="1059498"/>
            <a:ext cx="4500000" cy="539751"/>
          </a:xfrm>
          <a:prstGeom prst="rect">
            <a:avLst/>
          </a:prstGeom>
          <a:solidFill>
            <a:schemeClr val="tx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[</a:t>
            </a:r>
            <a:r>
              <a:rPr lang="ko-KR" altLang="en-US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기존</a:t>
            </a: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]</a:t>
            </a:r>
            <a:endParaRPr lang="ko-KR" altLang="en-US" sz="2400" b="0" dirty="0">
              <a:solidFill>
                <a:srgbClr val="FFFFFF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aphicFrame>
        <p:nvGraphicFramePr>
          <p:cNvPr id="19" name="차트 18">
            <a:extLst>
              <a:ext uri="{FF2B5EF4-FFF2-40B4-BE49-F238E27FC236}">
                <a16:creationId xmlns:a16="http://schemas.microsoft.com/office/drawing/2014/main" id="{779C9BFA-6648-41BF-882F-D558F25EFDC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738124" y="1781653"/>
          <a:ext cx="3945759" cy="425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A5F31E0-2E5A-4BD4-9568-020B84F277F3}"/>
              </a:ext>
            </a:extLst>
          </p:cNvPr>
          <p:cNvSpPr txBox="1"/>
          <p:nvPr/>
        </p:nvSpPr>
        <p:spPr>
          <a:xfrm>
            <a:off x="10131312" y="6556329"/>
            <a:ext cx="1514802" cy="20005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spcBef>
                <a:spcPts val="0"/>
              </a:spcBef>
            </a:pPr>
            <a:r>
              <a:rPr lang="ko-KR" altLang="en-US" sz="700" b="0" i="1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실습</a:t>
            </a:r>
          </a:p>
        </p:txBody>
      </p:sp>
    </p:spTree>
    <p:extLst>
      <p:ext uri="{BB962C8B-B14F-4D97-AF65-F5344CB8AC3E}">
        <p14:creationId xmlns:p14="http://schemas.microsoft.com/office/powerpoint/2010/main" val="241537232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304859" y="3113009"/>
            <a:ext cx="5281141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108522"/>
            <a:ext cx="37374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내가 만든 그래프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가독성이 떨어지는 이유 ②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457253"/>
            <a:ext cx="5353218" cy="1908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방사형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그래프 가독성 높이기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en-US" altLang="ko-KR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원</a:t>
            </a:r>
            <a:r>
              <a:rPr lang="en-US" altLang="ko-KR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그래프 가독성 높이기</a:t>
            </a:r>
            <a:endParaRPr lang="en-US" altLang="ko-KR" sz="2800" b="0" dirty="0">
              <a:solidFill>
                <a:schemeClr val="bg2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이중축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(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콤보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)] 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그래프 가독성 높이기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F7DB46F7-D8DF-4C31-BDE3-24BB37E8EE97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12</a:t>
            </a:r>
          </a:p>
        </p:txBody>
      </p:sp>
      <p:sp>
        <p:nvSpPr>
          <p:cNvPr id="2" name="타원 1">
            <a:extLst>
              <a:ext uri="{FF2B5EF4-FFF2-40B4-BE49-F238E27FC236}">
                <a16:creationId xmlns:a16="http://schemas.microsoft.com/office/drawing/2014/main" id="{E953DA83-4035-47C2-8BB7-000D409C9DA8}"/>
              </a:ext>
            </a:extLst>
          </p:cNvPr>
          <p:cNvSpPr/>
          <p:nvPr/>
        </p:nvSpPr>
        <p:spPr bwMode="auto">
          <a:xfrm>
            <a:off x="6657530" y="3029806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9646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8" y="3113440"/>
            <a:ext cx="5197302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108522"/>
            <a:ext cx="37374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사용법은 누구나 안다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…</a:t>
            </a:r>
          </a:p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문제는 스피드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457253"/>
            <a:ext cx="5173218" cy="26007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도구를 제대로 다룰 줄 아는가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?</a:t>
            </a: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컨설턴트의 </a:t>
            </a:r>
            <a:r>
              <a:rPr lang="en-US" altLang="ko-KR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PPT </a:t>
            </a:r>
            <a:r>
              <a:rPr lang="ko-KR" altLang="en-US" sz="28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도구 세팅</a:t>
            </a:r>
            <a:endParaRPr lang="en-US" altLang="ko-KR" sz="2800" b="0" dirty="0">
              <a:solidFill>
                <a:schemeClr val="bg2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작업시간을 반으로 줄이는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단축키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자주 사용하는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개체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를 준비하자</a:t>
            </a: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92068AE4-2DC1-4E6F-9E80-4A2AC01B5A2D}"/>
              </a:ext>
            </a:extLst>
          </p:cNvPr>
          <p:cNvSpPr/>
          <p:nvPr/>
        </p:nvSpPr>
        <p:spPr bwMode="auto">
          <a:xfrm>
            <a:off x="9966000" y="3011044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4CBE764A-AC29-48E4-98AA-7066285A2BD9}"/>
              </a:ext>
            </a:extLst>
          </p:cNvPr>
          <p:cNvSpPr/>
          <p:nvPr/>
        </p:nvSpPr>
        <p:spPr bwMode="auto">
          <a:xfrm>
            <a:off x="10312922" y="3011044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3F356D4A-A11C-480B-B50E-3A7895A76CA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16" name="직사각형 15">
            <a:extLst>
              <a:ext uri="{FF2B5EF4-FFF2-40B4-BE49-F238E27FC236}">
                <a16:creationId xmlns:a16="http://schemas.microsoft.com/office/drawing/2014/main" id="{8FD731F2-409D-467D-B209-9DDDF209E5B6}"/>
              </a:ext>
            </a:extLst>
          </p:cNvPr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A5EE17A0-D5C1-437B-ADEE-3CA68B762899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40438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>
                <a:solidFill>
                  <a:schemeClr val="bg2"/>
                </a:solidFill>
                <a:cs typeface="Arial Unicode MS"/>
              </a:rPr>
              <a:t>[</a:t>
            </a:r>
            <a:r>
              <a:rPr lang="ko-KR" altLang="en-US" dirty="0">
                <a:solidFill>
                  <a:schemeClr val="bg2"/>
                </a:solidFill>
                <a:cs typeface="Arial Unicode MS"/>
              </a:rPr>
              <a:t>원</a:t>
            </a: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] </a:t>
            </a:r>
            <a:r>
              <a:rPr lang="ko-KR" altLang="en-US" dirty="0">
                <a:cs typeface="Arial Unicode MS"/>
              </a:rPr>
              <a:t>그래프 </a:t>
            </a:r>
            <a:r>
              <a:rPr lang="en-US" altLang="ko-KR" dirty="0">
                <a:cs typeface="Arial Unicode MS"/>
              </a:rPr>
              <a:t>⇒ </a:t>
            </a:r>
            <a:r>
              <a:rPr lang="ko-KR" altLang="en-US" dirty="0">
                <a:cs typeface="Arial Unicode MS"/>
              </a:rPr>
              <a:t>도넛형 그래프를 사용해 가독성을 높이자</a:t>
            </a:r>
            <a:r>
              <a:rPr lang="en-US" altLang="ko-KR" dirty="0">
                <a:cs typeface="Arial Unicode MS"/>
              </a:rPr>
              <a:t>!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C63F29AC-B5E0-411F-99F4-FAC0D7632DE6}"/>
              </a:ext>
            </a:extLst>
          </p:cNvPr>
          <p:cNvSpPr/>
          <p:nvPr/>
        </p:nvSpPr>
        <p:spPr bwMode="auto">
          <a:xfrm>
            <a:off x="6236187" y="1591310"/>
            <a:ext cx="4501571" cy="46431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144000" rIns="90000" bIns="46800"/>
          <a:lstStyle/>
          <a:p>
            <a:pPr marL="85725" indent="-85725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ko-KR" altLang="en-US" sz="1400" dirty="0">
              <a:solidFill>
                <a:srgbClr val="000000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19D0D4E7-606E-4ED9-B1DF-051BC85B2E93}"/>
              </a:ext>
            </a:extLst>
          </p:cNvPr>
          <p:cNvSpPr/>
          <p:nvPr/>
        </p:nvSpPr>
        <p:spPr bwMode="auto">
          <a:xfrm>
            <a:off x="6236187" y="1059498"/>
            <a:ext cx="4501571" cy="539751"/>
          </a:xfrm>
          <a:prstGeom prst="rect">
            <a:avLst/>
          </a:prstGeom>
          <a:solidFill>
            <a:schemeClr val="tx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[</a:t>
            </a:r>
            <a:r>
              <a:rPr lang="ko-KR" altLang="en-US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개선</a:t>
            </a: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]</a:t>
            </a:r>
            <a:endParaRPr lang="ko-KR" altLang="en-US" sz="2400" b="0" dirty="0">
              <a:solidFill>
                <a:srgbClr val="FFFFFF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7929848A-81E3-4A85-B4CC-172B0574205E}"/>
              </a:ext>
            </a:extLst>
          </p:cNvPr>
          <p:cNvSpPr/>
          <p:nvPr/>
        </p:nvSpPr>
        <p:spPr bwMode="auto">
          <a:xfrm>
            <a:off x="1461000" y="1591310"/>
            <a:ext cx="4500000" cy="46431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144000" rIns="90000" bIns="46800"/>
          <a:lstStyle/>
          <a:p>
            <a:pPr marL="85725" indent="-85725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ko-KR" altLang="en-US" dirty="0">
              <a:solidFill>
                <a:srgbClr val="000000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0815B9CE-CE65-4063-BEB0-55A53F651F0D}"/>
              </a:ext>
            </a:extLst>
          </p:cNvPr>
          <p:cNvSpPr/>
          <p:nvPr/>
        </p:nvSpPr>
        <p:spPr bwMode="auto">
          <a:xfrm>
            <a:off x="1461000" y="1059498"/>
            <a:ext cx="4500000" cy="539751"/>
          </a:xfrm>
          <a:prstGeom prst="rect">
            <a:avLst/>
          </a:prstGeom>
          <a:solidFill>
            <a:schemeClr val="tx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[</a:t>
            </a:r>
            <a:r>
              <a:rPr lang="ko-KR" altLang="en-US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기존</a:t>
            </a: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]</a:t>
            </a:r>
            <a:endParaRPr lang="ko-KR" altLang="en-US" sz="2400" b="0" dirty="0">
              <a:solidFill>
                <a:srgbClr val="FFFFFF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aphicFrame>
        <p:nvGraphicFramePr>
          <p:cNvPr id="13" name="차트 12">
            <a:extLst>
              <a:ext uri="{FF2B5EF4-FFF2-40B4-BE49-F238E27FC236}">
                <a16:creationId xmlns:a16="http://schemas.microsoft.com/office/drawing/2014/main" id="{1B988C70-9DCF-4BF5-BB5C-841E78E46AAF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685736" y="2227412"/>
          <a:ext cx="3780528" cy="3535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5615517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7" y="3788009"/>
            <a:ext cx="5429965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25" name="직사각형 24"/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108522"/>
            <a:ext cx="37374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내가 만든 그래프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가독성이 떨어지는 이유 ②</a:t>
            </a:r>
            <a:endParaRPr lang="en-US" altLang="ko-KR" sz="20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457253"/>
            <a:ext cx="5668218" cy="18774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방사형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그래프 가독성 높이기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원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그래프 가독성 높이기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en-US" altLang="ko-KR" sz="26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6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이중축</a:t>
            </a:r>
            <a:r>
              <a:rPr lang="en-US" altLang="ko-KR" sz="26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(</a:t>
            </a:r>
            <a:r>
              <a:rPr lang="ko-KR" altLang="en-US" sz="26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콤보</a:t>
            </a:r>
            <a:r>
              <a:rPr lang="en-US" altLang="ko-KR" sz="26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)] </a:t>
            </a:r>
            <a:r>
              <a:rPr lang="ko-KR" altLang="en-US" sz="26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그래프 가독성 높이기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F7DB46F7-D8DF-4C31-BDE3-24BB37E8EE97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12</a:t>
            </a:r>
          </a:p>
        </p:txBody>
      </p:sp>
      <p:sp>
        <p:nvSpPr>
          <p:cNvPr id="2" name="타원 1">
            <a:extLst>
              <a:ext uri="{FF2B5EF4-FFF2-40B4-BE49-F238E27FC236}">
                <a16:creationId xmlns:a16="http://schemas.microsoft.com/office/drawing/2014/main" id="{E953DA83-4035-47C2-8BB7-000D409C9DA8}"/>
              </a:ext>
            </a:extLst>
          </p:cNvPr>
          <p:cNvSpPr/>
          <p:nvPr/>
        </p:nvSpPr>
        <p:spPr bwMode="auto">
          <a:xfrm>
            <a:off x="6651368" y="3704806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39178D13-0253-4C52-894C-87BFD459BAE8}"/>
              </a:ext>
            </a:extLst>
          </p:cNvPr>
          <p:cNvSpPr/>
          <p:nvPr/>
        </p:nvSpPr>
        <p:spPr bwMode="auto">
          <a:xfrm>
            <a:off x="6961036" y="3704806"/>
            <a:ext cx="106123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862C600E-E268-49DA-A09E-471A47E68DFA}"/>
              </a:ext>
            </a:extLst>
          </p:cNvPr>
          <p:cNvSpPr/>
          <p:nvPr/>
        </p:nvSpPr>
        <p:spPr bwMode="auto">
          <a:xfrm>
            <a:off x="7276791" y="3704806"/>
            <a:ext cx="106123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9441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  <p:bldP spid="17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63248" y="127802"/>
            <a:ext cx="11659255" cy="702945"/>
          </a:xfrm>
          <a:prstGeom prst="rect">
            <a:avLst/>
          </a:prstGeom>
        </p:spPr>
      </p:pic>
      <p:sp>
        <p:nvSpPr>
          <p:cNvPr id="27" name="제목 1"/>
          <p:cNvSpPr txBox="1">
            <a:spLocks/>
          </p:cNvSpPr>
          <p:nvPr/>
        </p:nvSpPr>
        <p:spPr bwMode="auto">
          <a:xfrm>
            <a:off x="876000" y="234000"/>
            <a:ext cx="3405306" cy="53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ko-KR" altLang="en-US" sz="3200" b="0" dirty="0">
                <a:solidFill>
                  <a:srgbClr val="8C6429"/>
                </a:solidFill>
                <a:latin typeface="Rix강변북로 Black" panose="02000A03000000000000" pitchFamily="2" charset="-127"/>
                <a:ea typeface="Rix강변북로 Black" panose="02000A03000000000000" pitchFamily="2" charset="-127"/>
              </a:rPr>
              <a:t>실습</a:t>
            </a:r>
            <a:endParaRPr lang="ko-KR" altLang="en-US" sz="1600" b="0" kern="0" dirty="0">
              <a:solidFill>
                <a:schemeClr val="bg2"/>
              </a:solidFill>
            </a:endParaRPr>
          </a:p>
        </p:txBody>
      </p:sp>
      <p:sp>
        <p:nvSpPr>
          <p:cNvPr id="23" name="평행 사변형 22"/>
          <p:cNvSpPr/>
          <p:nvPr/>
        </p:nvSpPr>
        <p:spPr bwMode="auto">
          <a:xfrm>
            <a:off x="1801215" y="264619"/>
            <a:ext cx="8275036" cy="479748"/>
          </a:xfrm>
          <a:prstGeom prst="parallelogram">
            <a:avLst>
              <a:gd name="adj" fmla="val 33576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4000" dirty="0">
              <a:solidFill>
                <a:srgbClr val="FF0000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24" name="제목 3"/>
          <p:cNvSpPr txBox="1">
            <a:spLocks/>
          </p:cNvSpPr>
          <p:nvPr/>
        </p:nvSpPr>
        <p:spPr bwMode="auto">
          <a:xfrm>
            <a:off x="1932313" y="338009"/>
            <a:ext cx="9990189" cy="36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  <a:spAutoFit/>
          </a:bodyPr>
          <a:lstStyle>
            <a:lvl1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 panose="020B0604020202020204" pitchFamily="50" charset="-127"/>
              </a:defRPr>
            </a:lvl1pPr>
            <a:lvl2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2pPr>
            <a:lvl3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3pPr>
            <a:lvl4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4pPr>
            <a:lvl5pPr algn="l" defTabSz="915988" rtl="0" eaLnBrk="0" fontAlgn="base" latinLnBrk="1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 Unicode MS"/>
              </a:defRPr>
            </a:lvl5pPr>
            <a:lvl6pPr marL="4572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9144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13716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1828800" algn="l" defTabSz="915988" rtl="0" fontAlgn="base" latin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r>
              <a:rPr lang="en-US" altLang="ko-KR" dirty="0">
                <a:cs typeface="Arial Unicode MS"/>
              </a:rPr>
              <a:t>[</a:t>
            </a:r>
            <a:r>
              <a:rPr lang="ko-KR" altLang="en-US" dirty="0">
                <a:cs typeface="Arial Unicode MS"/>
              </a:rPr>
              <a:t>이중축</a:t>
            </a:r>
            <a:r>
              <a:rPr lang="en-US" altLang="ko-KR" dirty="0">
                <a:cs typeface="Arial Unicode MS"/>
              </a:rPr>
              <a:t>(</a:t>
            </a:r>
            <a:r>
              <a:rPr lang="ko-KR" altLang="en-US" dirty="0">
                <a:cs typeface="Arial Unicode MS"/>
              </a:rPr>
              <a:t>콤보</a:t>
            </a:r>
            <a:r>
              <a:rPr lang="en-US" altLang="ko-KR" dirty="0">
                <a:cs typeface="Arial Unicode MS"/>
              </a:rPr>
              <a:t>)] </a:t>
            </a:r>
            <a:r>
              <a:rPr lang="ko-KR" altLang="en-US" dirty="0">
                <a:cs typeface="Arial Unicode MS"/>
              </a:rPr>
              <a:t>그래프 </a:t>
            </a: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⇒ </a:t>
            </a:r>
            <a:r>
              <a:rPr lang="ko-KR" altLang="en-US" dirty="0">
                <a:solidFill>
                  <a:schemeClr val="bg2"/>
                </a:solidFill>
                <a:cs typeface="Arial Unicode MS"/>
              </a:rPr>
              <a:t>막대 및 선 그래프 개선 포인트를 적용하고</a:t>
            </a:r>
            <a:r>
              <a:rPr lang="en-US" altLang="ko-KR" dirty="0">
                <a:solidFill>
                  <a:schemeClr val="bg2"/>
                </a:solidFill>
                <a:cs typeface="Arial Unicode MS"/>
              </a:rPr>
              <a:t>, </a:t>
            </a:r>
            <a:r>
              <a:rPr lang="ko-KR" altLang="en-US" dirty="0">
                <a:solidFill>
                  <a:schemeClr val="bg2"/>
                </a:solidFill>
                <a:cs typeface="Arial Unicode MS"/>
              </a:rPr>
              <a:t>세로 축 값을 조절</a:t>
            </a:r>
            <a:endParaRPr lang="ko-KR" altLang="en-US" b="0" kern="0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8" y="298885"/>
            <a:ext cx="404106" cy="376237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C63F29AC-B5E0-411F-99F4-FAC0D7632DE6}"/>
              </a:ext>
            </a:extLst>
          </p:cNvPr>
          <p:cNvSpPr/>
          <p:nvPr/>
        </p:nvSpPr>
        <p:spPr bwMode="auto">
          <a:xfrm>
            <a:off x="6236187" y="1591310"/>
            <a:ext cx="4501571" cy="46431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144000" rIns="90000" bIns="46800"/>
          <a:lstStyle/>
          <a:p>
            <a:pPr marL="85725" indent="-85725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ko-KR" altLang="en-US" sz="1400" dirty="0">
              <a:solidFill>
                <a:srgbClr val="000000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19D0D4E7-606E-4ED9-B1DF-051BC85B2E93}"/>
              </a:ext>
            </a:extLst>
          </p:cNvPr>
          <p:cNvSpPr/>
          <p:nvPr/>
        </p:nvSpPr>
        <p:spPr bwMode="auto">
          <a:xfrm>
            <a:off x="6236187" y="1059498"/>
            <a:ext cx="4501571" cy="539751"/>
          </a:xfrm>
          <a:prstGeom prst="rect">
            <a:avLst/>
          </a:prstGeom>
          <a:solidFill>
            <a:schemeClr val="tx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[</a:t>
            </a:r>
            <a:r>
              <a:rPr lang="ko-KR" altLang="en-US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개선</a:t>
            </a: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]</a:t>
            </a:r>
            <a:endParaRPr lang="ko-KR" altLang="en-US" sz="2400" b="0" dirty="0">
              <a:solidFill>
                <a:srgbClr val="FFFFFF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7929848A-81E3-4A85-B4CC-172B0574205E}"/>
              </a:ext>
            </a:extLst>
          </p:cNvPr>
          <p:cNvSpPr/>
          <p:nvPr/>
        </p:nvSpPr>
        <p:spPr bwMode="auto">
          <a:xfrm>
            <a:off x="1461000" y="1591310"/>
            <a:ext cx="4500000" cy="46431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144000" rIns="90000" bIns="46800"/>
          <a:lstStyle/>
          <a:p>
            <a:pPr marL="85725" indent="-85725" eaLnBrk="1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ko-KR" altLang="en-US" dirty="0">
              <a:solidFill>
                <a:srgbClr val="000000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0815B9CE-CE65-4063-BEB0-55A53F651F0D}"/>
              </a:ext>
            </a:extLst>
          </p:cNvPr>
          <p:cNvSpPr/>
          <p:nvPr/>
        </p:nvSpPr>
        <p:spPr bwMode="auto">
          <a:xfrm>
            <a:off x="1461000" y="1059498"/>
            <a:ext cx="4500000" cy="539751"/>
          </a:xfrm>
          <a:prstGeom prst="rect">
            <a:avLst/>
          </a:prstGeom>
          <a:solidFill>
            <a:schemeClr val="tx1"/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[</a:t>
            </a:r>
            <a:r>
              <a:rPr lang="ko-KR" altLang="en-US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기존</a:t>
            </a:r>
            <a:r>
              <a:rPr lang="en-US" altLang="ko-KR" sz="2400" b="0" dirty="0">
                <a:solidFill>
                  <a:srgbClr val="FFFFFF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]</a:t>
            </a:r>
            <a:endParaRPr lang="ko-KR" altLang="en-US" sz="2400" b="0" dirty="0">
              <a:solidFill>
                <a:srgbClr val="FFFFFF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aphicFrame>
        <p:nvGraphicFramePr>
          <p:cNvPr id="14" name="차트 13">
            <a:extLst>
              <a:ext uri="{FF2B5EF4-FFF2-40B4-BE49-F238E27FC236}">
                <a16:creationId xmlns:a16="http://schemas.microsoft.com/office/drawing/2014/main" id="{877A2D54-8967-43D9-9BC5-8A796ECBBBB1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604680" y="2679500"/>
          <a:ext cx="4212647" cy="3023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902567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CAFBBC9-BB25-44D5-9A44-16D64305D58E}"/>
              </a:ext>
            </a:extLst>
          </p:cNvPr>
          <p:cNvSpPr/>
          <p:nvPr/>
        </p:nvSpPr>
        <p:spPr bwMode="auto">
          <a:xfrm>
            <a:off x="6298698" y="3773922"/>
            <a:ext cx="5197302" cy="519043"/>
          </a:xfrm>
          <a:prstGeom prst="rect">
            <a:avLst/>
          </a:prstGeom>
          <a:solidFill>
            <a:srgbClr val="FFFF00">
              <a:alpha val="3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F1820C99-342B-4728-B8A1-17B3CCEA0BE1}"/>
              </a:ext>
            </a:extLst>
          </p:cNvPr>
          <p:cNvCxnSpPr>
            <a:cxnSpLocks/>
          </p:cNvCxnSpPr>
          <p:nvPr/>
        </p:nvCxnSpPr>
        <p:spPr bwMode="auto">
          <a:xfrm>
            <a:off x="6298698" y="1854000"/>
            <a:ext cx="5197302" cy="0"/>
          </a:xfrm>
          <a:prstGeom prst="lin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pic>
        <p:nvPicPr>
          <p:cNvPr id="10" name="그림 9">
            <a:extLst>
              <a:ext uri="{FF2B5EF4-FFF2-40B4-BE49-F238E27FC236}">
                <a16:creationId xmlns:a16="http://schemas.microsoft.com/office/drawing/2014/main" id="{D8233957-017F-450B-9712-B4F5322A3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15" y="1062604"/>
            <a:ext cx="716215" cy="71621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5EC4F04-E3AC-4F94-80B6-93B8A60228C7}"/>
              </a:ext>
            </a:extLst>
          </p:cNvPr>
          <p:cNvSpPr/>
          <p:nvPr/>
        </p:nvSpPr>
        <p:spPr>
          <a:xfrm>
            <a:off x="6973697" y="1108522"/>
            <a:ext cx="3737417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사용법은 누구나 안다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…</a:t>
            </a:r>
          </a:p>
          <a:p>
            <a:pPr algn="ctr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문제는 스피드</a:t>
            </a:r>
            <a:r>
              <a:rPr lang="en-US" altLang="ko-KR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A2F04-8A9B-4AF6-8295-0B5D808119A2}"/>
              </a:ext>
            </a:extLst>
          </p:cNvPr>
          <p:cNvSpPr txBox="1"/>
          <p:nvPr/>
        </p:nvSpPr>
        <p:spPr>
          <a:xfrm>
            <a:off x="6322782" y="2457253"/>
            <a:ext cx="5173218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도구를 제대로 다룰 줄 아는가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?</a:t>
            </a: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컨설턴트의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PPT 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도구 세팅</a:t>
            </a:r>
            <a:endParaRPr lang="en-US" altLang="ko-KR" sz="2000" b="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ko-KR" altLang="en-US" sz="25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작업시간을 반으로 줄이는 </a:t>
            </a:r>
            <a:r>
              <a:rPr lang="en-US" altLang="ko-KR" sz="25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5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단축키</a:t>
            </a:r>
            <a:r>
              <a:rPr lang="en-US" altLang="ko-KR" sz="2500" b="0" dirty="0">
                <a:solidFill>
                  <a:schemeClr val="bg2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</a:p>
          <a:p>
            <a:pPr algn="l">
              <a:spcBef>
                <a:spcPts val="0"/>
              </a:spcBef>
              <a:spcAft>
                <a:spcPts val="3000"/>
              </a:spcAft>
            </a:pP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자주 사용하는 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개체</a:t>
            </a:r>
            <a:r>
              <a:rPr lang="en-US" altLang="ko-KR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000" b="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를 준비하자</a:t>
            </a: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B725DC70-5B22-42E9-BC38-42179DA07CE9}"/>
              </a:ext>
            </a:extLst>
          </p:cNvPr>
          <p:cNvSpPr/>
          <p:nvPr/>
        </p:nvSpPr>
        <p:spPr bwMode="auto">
          <a:xfrm>
            <a:off x="10287797" y="3704534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00B2F62B-8009-47ED-8921-82CDA6E00EF1}"/>
              </a:ext>
            </a:extLst>
          </p:cNvPr>
          <p:cNvSpPr/>
          <p:nvPr/>
        </p:nvSpPr>
        <p:spPr bwMode="auto">
          <a:xfrm>
            <a:off x="10599062" y="3704534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95A41159-D023-4D22-8BB4-C12194F5A44A}"/>
              </a:ext>
            </a:extLst>
          </p:cNvPr>
          <p:cNvSpPr/>
          <p:nvPr/>
        </p:nvSpPr>
        <p:spPr bwMode="auto">
          <a:xfrm>
            <a:off x="10891280" y="3704534"/>
            <a:ext cx="111536" cy="11153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algn="ctr" defTabSz="914400" rtl="0" eaLnBrk="1" fontAlgn="base" latin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</a:pPr>
            <a:endParaRPr lang="ko-KR" altLang="en-US" sz="140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3E39E4A7-55AB-4524-9BE5-9CD8009461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14" t="9756" r="26698" b="9371"/>
          <a:stretch/>
        </p:blipFill>
        <p:spPr>
          <a:xfrm>
            <a:off x="-8965" y="-9525"/>
            <a:ext cx="5429965" cy="6880816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id="{32DA3271-BC52-4032-81D2-C1C2A5EB6CAA}"/>
              </a:ext>
            </a:extLst>
          </p:cNvPr>
          <p:cNvSpPr/>
          <p:nvPr/>
        </p:nvSpPr>
        <p:spPr>
          <a:xfrm>
            <a:off x="-8965" y="-9525"/>
            <a:ext cx="5429965" cy="6884655"/>
          </a:xfrm>
          <a:prstGeom prst="rect">
            <a:avLst/>
          </a:prstGeom>
          <a:solidFill>
            <a:schemeClr val="tx1">
              <a:alpha val="3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1" hangingPunct="1">
              <a:spcBef>
                <a:spcPct val="50000"/>
              </a:spcBef>
              <a:defRPr/>
            </a:pPr>
            <a:endParaRPr lang="ko-KR" altLang="en-US" sz="2000" dirty="0">
              <a:solidFill>
                <a:srgbClr val="FFFFFF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F7ABE2E6-3CB0-44CC-B577-9E9C2474A5B0}"/>
              </a:ext>
            </a:extLst>
          </p:cNvPr>
          <p:cNvSpPr/>
          <p:nvPr/>
        </p:nvSpPr>
        <p:spPr bwMode="auto">
          <a:xfrm>
            <a:off x="2068212" y="2607606"/>
            <a:ext cx="1642788" cy="1642788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latinLnBrk="1" hangingPunct="1">
              <a:spcBef>
                <a:spcPts val="0"/>
              </a:spcBef>
            </a:pPr>
            <a:r>
              <a:rPr lang="en-US" altLang="ko-KR" sz="4000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83884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  <p:tag name="NAME" val="MoonHalfShape"/>
</p:tagLst>
</file>

<file path=ppt/theme/theme1.xml><?xml version="1.0" encoding="utf-8"?>
<a:theme xmlns:a="http://schemas.openxmlformats.org/drawingml/2006/main" name="11_Blank Presentation">
  <a:themeElements>
    <a:clrScheme name="사용자 지정 1">
      <a:dk1>
        <a:srgbClr val="000000"/>
      </a:dk1>
      <a:lt1>
        <a:srgbClr val="FFFFFF"/>
      </a:lt1>
      <a:dk2>
        <a:srgbClr val="336699"/>
      </a:dk2>
      <a:lt2>
        <a:srgbClr val="990000"/>
      </a:lt2>
      <a:accent1>
        <a:srgbClr val="A5A5A5"/>
      </a:accent1>
      <a:accent2>
        <a:srgbClr val="F3E685"/>
      </a:accent2>
      <a:accent3>
        <a:srgbClr val="FFFFFF"/>
      </a:accent3>
      <a:accent4>
        <a:srgbClr val="000000"/>
      </a:accent4>
      <a:accent5>
        <a:srgbClr val="ADB8CA"/>
      </a:accent5>
      <a:accent6>
        <a:srgbClr val="DCD078"/>
      </a:accent6>
      <a:hlink>
        <a:srgbClr val="FF9900"/>
      </a:hlink>
      <a:folHlink>
        <a:srgbClr val="75B000"/>
      </a:folHlink>
    </a:clrScheme>
    <a:fontScheme name="사용자 지정 6">
      <a:majorFont>
        <a:latin typeface="Noto Sans CJK KR Bold"/>
        <a:ea typeface="Noto Sans CJK KR Bold"/>
        <a:cs typeface=""/>
      </a:majorFont>
      <a:minorFont>
        <a:latin typeface="Noto Sans CJK KR Bold"/>
        <a:ea typeface="Noto Sans CJK KR 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FF00"/>
        </a:solidFill>
        <a:ln w="25400" cap="flat" cmpd="sng" algn="ctr">
          <a:solidFill>
            <a:schemeClr val="bg1">
              <a:lumMod val="5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<a:prstTxWarp prst="textNoShape">
          <a:avLst/>
        </a:prstTxWarp>
        <a:noAutofit/>
      </a:bodyPr>
      <a:lstStyle>
        <a:defPPr marR="0" algn="ctr" defTabSz="914400" rtl="0" eaLnBrk="1" fontAlgn="base" latinLnBrk="1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4000" smtClean="0">
            <a:solidFill>
              <a:srgbClr val="FF0000"/>
            </a:solidFill>
            <a:latin typeface="Noto Sans CJK KR Bold" panose="020B0800000000000000" pitchFamily="34" charset="-127"/>
            <a:ea typeface="Noto Sans CJK KR Bold" panose="020B0800000000000000" pitchFamily="34" charset="-127"/>
          </a:defRPr>
        </a:defPPr>
      </a:lstStyle>
    </a:spDef>
    <a:lnDef>
      <a:spPr bwMode="auto"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>
        <a:noFill/>
      </a:spPr>
      <a:bodyPr wrap="square" rtlCol="0" anchor="ctr">
        <a:spAutoFit/>
      </a:bodyPr>
      <a:lstStyle>
        <a:defPPr algn="l">
          <a:spcBef>
            <a:spcPts val="0"/>
          </a:spcBef>
          <a:defRPr sz="1400" b="0" smtClean="0">
            <a:latin typeface="Noto Sans CJK KR Bold" panose="020B0800000000000000" pitchFamily="34" charset="-127"/>
            <a:ea typeface="Noto Sans CJK KR Bold" panose="020B0800000000000000" pitchFamily="34" charset="-127"/>
          </a:defRPr>
        </a:defPPr>
      </a:lstStyle>
    </a:tx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4795</Words>
  <Application>Microsoft Office PowerPoint</Application>
  <PresentationFormat>와이드스크린</PresentationFormat>
  <Paragraphs>1096</Paragraphs>
  <Slides>82</Slides>
  <Notes>59</Notes>
  <HiddenSlides>0</HiddenSlides>
  <MMClips>0</MMClips>
  <ScaleCrop>false</ScaleCrop>
  <HeadingPairs>
    <vt:vector size="6" baseType="variant">
      <vt:variant>
        <vt:lpstr>사용한 글꼴</vt:lpstr>
      </vt:variant>
      <vt:variant>
        <vt:i4>14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82</vt:i4>
      </vt:variant>
    </vt:vector>
  </HeadingPairs>
  <TitlesOfParts>
    <vt:vector size="97" baseType="lpstr">
      <vt:lpstr>HY견고딕</vt:lpstr>
      <vt:lpstr>HY신명조</vt:lpstr>
      <vt:lpstr>Noto Sans CJK KR Bold</vt:lpstr>
      <vt:lpstr>Noto Sans CJK KR Light</vt:lpstr>
      <vt:lpstr>Rix강변북로 Black</vt:lpstr>
      <vt:lpstr>굴림</vt:lpstr>
      <vt:lpstr>나눔고딕 ExtraBold</vt:lpstr>
      <vt:lpstr>나눔스퀘어 ExtraBold</vt:lpstr>
      <vt:lpstr>나눔스퀘어라운드 ExtraBold</vt:lpstr>
      <vt:lpstr>돋움</vt:lpstr>
      <vt:lpstr>맑은 고딕</vt:lpstr>
      <vt:lpstr>배달의민족 도현</vt:lpstr>
      <vt:lpstr>Arial</vt:lpstr>
      <vt:lpstr>Wingdings</vt:lpstr>
      <vt:lpstr>11_Blank Presentation</vt:lpstr>
      <vt:lpstr>PowerPoint 프레젠테이션</vt:lpstr>
      <vt:lpstr>PowerPoint 프레젠테이션</vt:lpstr>
      <vt:lpstr>PowerPoint 프레젠테이션</vt:lpstr>
      <vt:lpstr>PowerPoint 프레젠테이션</vt:lpstr>
      <vt:lpstr>PPT [도구] 특징 ① ⇒ 개체 중심 입력과 편집</vt:lpstr>
      <vt:lpstr>PPT [도구] 특징 ② ⇒ 개체별 특성이 다름</vt:lpstr>
      <vt:lpstr>PPT [도구] 특징 ③ ⇒ 편집 옵션이 다양한 위치에 존재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선 비주얼은 [대시]종류와 [화살표] 모양이 결정한다!!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불투명 도형 활용 텍스트 입력하기</vt:lpstr>
      <vt:lpstr>불투명 도형 활용 텍스트 입력하기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2014-08-22T04:53:00Z</dcterms:created>
  <dcterms:modified xsi:type="dcterms:W3CDTF">2019-01-09T12:17:12Z</dcterms:modified>
</cp:coreProperties>
</file>